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58" r:id="rId4"/>
    <p:sldId id="259" r:id="rId5"/>
    <p:sldId id="262" r:id="rId6"/>
    <p:sldId id="263" r:id="rId7"/>
    <p:sldId id="264" r:id="rId8"/>
    <p:sldId id="265" r:id="rId9"/>
    <p:sldId id="266" r:id="rId10"/>
    <p:sldId id="267" r:id="rId11"/>
    <p:sldId id="268" r:id="rId12"/>
    <p:sldId id="269" r:id="rId13"/>
    <p:sldId id="270" r:id="rId14"/>
    <p:sldId id="271" r:id="rId15"/>
    <p:sldId id="272" r:id="rId16"/>
    <p:sldId id="273"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975" autoAdjust="0"/>
  </p:normalViewPr>
  <p:slideViewPr>
    <p:cSldViewPr>
      <p:cViewPr>
        <p:scale>
          <a:sx n="76" d="100"/>
          <a:sy n="76" d="100"/>
        </p:scale>
        <p:origin x="-120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A276D5-0680-4B60-A890-0499E5409915}" type="datetimeFigureOut">
              <a:rPr lang="en-US" smtClean="0"/>
              <a:t>5/9/2018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49BE5F-2B7F-4A2E-AE33-486A081877D6}" type="slidenum">
              <a:rPr lang="en-US" smtClean="0"/>
              <a:t>‹#›</a:t>
            </a:fld>
            <a:endParaRPr lang="en-US"/>
          </a:p>
        </p:txBody>
      </p:sp>
    </p:spTree>
    <p:extLst>
      <p:ext uri="{BB962C8B-B14F-4D97-AF65-F5344CB8AC3E}">
        <p14:creationId xmlns:p14="http://schemas.microsoft.com/office/powerpoint/2010/main" val="4175238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549BE5F-2B7F-4A2E-AE33-486A081877D6}" type="slidenum">
              <a:rPr lang="en-US" smtClean="0"/>
              <a:t>1</a:t>
            </a:fld>
            <a:endParaRPr lang="en-US"/>
          </a:p>
        </p:txBody>
      </p:sp>
    </p:spTree>
    <p:extLst>
      <p:ext uri="{BB962C8B-B14F-4D97-AF65-F5344CB8AC3E}">
        <p14:creationId xmlns:p14="http://schemas.microsoft.com/office/powerpoint/2010/main" val="13024461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GB" sz="1200" kern="1200" dirty="0" smtClean="0">
                <a:solidFill>
                  <a:schemeClr val="tx1"/>
                </a:solidFill>
                <a:effectLst/>
                <a:latin typeface="Times New Roman" pitchFamily="18" charset="0"/>
                <a:ea typeface="+mn-ea"/>
                <a:cs typeface="Times New Roman" pitchFamily="18" charset="0"/>
              </a:rPr>
              <a:t>Business research tests the possible success of fresh products. Businesses need to know what kinds of services and products consumers want before they produce them. Research will reduce risk.</a:t>
            </a:r>
            <a:r>
              <a:rPr lang="en-GB" sz="1200" kern="1200" baseline="0" dirty="0" smtClean="0">
                <a:solidFill>
                  <a:schemeClr val="tx1"/>
                </a:solidFill>
                <a:effectLst/>
                <a:latin typeface="Times New Roman" pitchFamily="18" charset="0"/>
                <a:ea typeface="+mn-ea"/>
                <a:cs typeface="Times New Roman" pitchFamily="18" charset="0"/>
              </a:rPr>
              <a:t> </a:t>
            </a:r>
            <a:r>
              <a:rPr lang="en-GB" sz="1200" kern="1200" dirty="0" smtClean="0">
                <a:solidFill>
                  <a:schemeClr val="tx1"/>
                </a:solidFill>
                <a:effectLst/>
                <a:latin typeface="Times New Roman" pitchFamily="18" charset="0"/>
                <a:ea typeface="+mn-ea"/>
                <a:cs typeface="Times New Roman" pitchFamily="18" charset="0"/>
              </a:rPr>
              <a:t>Research can help design a new product or service, figuring out what is needed and ensure that the development of a product is highly targeted towards demand.</a:t>
            </a:r>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549BE5F-2B7F-4A2E-AE33-486A081877D6}" type="slidenum">
              <a:rPr lang="en-US" smtClean="0"/>
              <a:t>2</a:t>
            </a:fld>
            <a:endParaRPr lang="en-US"/>
          </a:p>
        </p:txBody>
      </p:sp>
    </p:spTree>
    <p:extLst>
      <p:ext uri="{BB962C8B-B14F-4D97-AF65-F5344CB8AC3E}">
        <p14:creationId xmlns:p14="http://schemas.microsoft.com/office/powerpoint/2010/main" val="499169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GB" sz="1200" kern="1200" dirty="0" smtClean="0">
                <a:solidFill>
                  <a:schemeClr val="tx1"/>
                </a:solidFill>
                <a:effectLst/>
                <a:latin typeface="Times New Roman" pitchFamily="18" charset="0"/>
                <a:ea typeface="+mn-ea"/>
                <a:cs typeface="Times New Roman" pitchFamily="18" charset="0"/>
              </a:rPr>
              <a:t>Businesses can also use research to guarantee sufficient distribution of their products. For instance, a consumer products’ company might want to speak with merchants about the various brands they offer. The outcomes of the business research can help managers decide where they need to increase their product </a:t>
            </a:r>
            <a:r>
              <a:rPr lang="en-GB" sz="1200" kern="1200" dirty="0" smtClean="0">
                <a:solidFill>
                  <a:schemeClr val="tx1"/>
                </a:solidFill>
                <a:effectLst/>
                <a:latin typeface="Times New Roman" pitchFamily="18" charset="0"/>
                <a:ea typeface="+mn-ea"/>
                <a:cs typeface="Times New Roman" pitchFamily="18" charset="0"/>
              </a:rPr>
              <a:t>distribution (</a:t>
            </a:r>
            <a:r>
              <a:rPr lang="en-GB" dirty="0" smtClean="0"/>
              <a:t>Kumar &amp; Phrommathed, 2005)</a:t>
            </a:r>
            <a:r>
              <a:rPr lang="en-GB" sz="1200" kern="1200" dirty="0" smtClean="0">
                <a:solidFill>
                  <a:schemeClr val="tx1"/>
                </a:solidFill>
                <a:effectLst/>
                <a:latin typeface="Times New Roman" pitchFamily="18" charset="0"/>
                <a:ea typeface="+mn-ea"/>
                <a:cs typeface="Times New Roman" pitchFamily="18" charset="0"/>
              </a:rPr>
              <a:t>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549BE5F-2B7F-4A2E-AE33-486A081877D6}" type="slidenum">
              <a:rPr lang="en-US" smtClean="0"/>
              <a:t>3</a:t>
            </a:fld>
            <a:endParaRPr lang="en-US"/>
          </a:p>
        </p:txBody>
      </p:sp>
    </p:spTree>
    <p:extLst>
      <p:ext uri="{BB962C8B-B14F-4D97-AF65-F5344CB8AC3E}">
        <p14:creationId xmlns:p14="http://schemas.microsoft.com/office/powerpoint/2010/main" val="34399958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GB" sz="1200" kern="1200" dirty="0" smtClean="0">
                <a:solidFill>
                  <a:schemeClr val="tx1"/>
                </a:solidFill>
                <a:effectLst/>
                <a:latin typeface="Times New Roman" pitchFamily="18" charset="0"/>
                <a:ea typeface="+mn-ea"/>
                <a:cs typeface="Times New Roman" pitchFamily="18" charset="0"/>
              </a:rPr>
              <a:t>In-house research is required for professional and self development of the workers through training and mentoring. Organisational research and analysis would also be needed for assessment of performance management, process reengineering, departmental assessment and well-being of staff members.</a:t>
            </a:r>
          </a:p>
          <a:p>
            <a:pPr marL="0" marR="0" indent="0" algn="l" defTabSz="914400" rtl="0" eaLnBrk="1" fontAlgn="auto" latinLnBrk="0" hangingPunct="1">
              <a:lnSpc>
                <a:spcPct val="200000"/>
              </a:lnSpc>
              <a:spcBef>
                <a:spcPts val="0"/>
              </a:spcBef>
              <a:spcAft>
                <a:spcPts val="0"/>
              </a:spcAft>
              <a:buClrTx/>
              <a:buSzTx/>
              <a:buFontTx/>
              <a:buNone/>
              <a:tabLst/>
              <a:defRPr/>
            </a:pPr>
            <a:r>
              <a:rPr lang="en-GB" sz="1200" kern="1200" dirty="0" smtClean="0">
                <a:solidFill>
                  <a:schemeClr val="tx1"/>
                </a:solidFill>
                <a:effectLst/>
                <a:latin typeface="Times New Roman" pitchFamily="18" charset="0"/>
                <a:ea typeface="+mn-ea"/>
                <a:cs typeface="Times New Roman" pitchFamily="18" charset="0"/>
              </a:rPr>
              <a:t>Carrying out research can also help a business determine whether now is the right time to expand into another town or whether it needs to apply for a new loan. It may also help a small business decide if a process should be altered or if more needs to be done to meet the requirements of the customer base.</a:t>
            </a:r>
          </a:p>
          <a:p>
            <a:pPr>
              <a:lnSpc>
                <a:spcPct val="200000"/>
              </a:lnSpc>
            </a:pPr>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549BE5F-2B7F-4A2E-AE33-486A081877D6}" type="slidenum">
              <a:rPr lang="en-US" smtClean="0"/>
              <a:t>4</a:t>
            </a:fld>
            <a:endParaRPr lang="en-US"/>
          </a:p>
        </p:txBody>
      </p:sp>
    </p:spTree>
    <p:extLst>
      <p:ext uri="{BB962C8B-B14F-4D97-AF65-F5344CB8AC3E}">
        <p14:creationId xmlns:p14="http://schemas.microsoft.com/office/powerpoint/2010/main" val="42819032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GB" sz="1200" kern="1200" dirty="0" smtClean="0">
                <a:solidFill>
                  <a:schemeClr val="tx1"/>
                </a:solidFill>
                <a:effectLst/>
                <a:latin typeface="Times New Roman" pitchFamily="18" charset="0"/>
                <a:ea typeface="+mn-ea"/>
                <a:cs typeface="Times New Roman" pitchFamily="18" charset="0"/>
              </a:rPr>
              <a:t>Businesses frequently make use of research to study key rivals in their markets. Businesses will often begin with secondary research information or information which is currently accessible. Research is important for any organization to remain competitive in the market. The top function of research is to supply a business with an outlet to correctly determine its customers. With the help of surveys, an organization can </a:t>
            </a:r>
            <a:r>
              <a:rPr lang="en-GB" sz="1200" kern="1200" dirty="0" err="1" smtClean="0">
                <a:solidFill>
                  <a:schemeClr val="tx1"/>
                </a:solidFill>
                <a:effectLst/>
                <a:latin typeface="Times New Roman" pitchFamily="18" charset="0"/>
                <a:ea typeface="+mn-ea"/>
                <a:cs typeface="Times New Roman" pitchFamily="18" charset="0"/>
              </a:rPr>
              <a:t>analyze</a:t>
            </a:r>
            <a:r>
              <a:rPr lang="en-GB" sz="1200" kern="1200" dirty="0" smtClean="0">
                <a:solidFill>
                  <a:schemeClr val="tx1"/>
                </a:solidFill>
                <a:effectLst/>
                <a:latin typeface="Times New Roman" pitchFamily="18" charset="0"/>
                <a:ea typeface="+mn-ea"/>
                <a:cs typeface="Times New Roman" pitchFamily="18" charset="0"/>
              </a:rPr>
              <a:t> the preferences of its target consumers. Furthermore, these studies could also provide a business the chance to examine its competitors in the industry and </a:t>
            </a:r>
            <a:r>
              <a:rPr lang="en-GB" sz="1200" kern="1200" dirty="0" err="1" smtClean="0">
                <a:solidFill>
                  <a:schemeClr val="tx1"/>
                </a:solidFill>
                <a:effectLst/>
                <a:latin typeface="Times New Roman" pitchFamily="18" charset="0"/>
                <a:ea typeface="+mn-ea"/>
                <a:cs typeface="Times New Roman" pitchFamily="18" charset="0"/>
              </a:rPr>
              <a:t>analyze</a:t>
            </a:r>
            <a:r>
              <a:rPr lang="en-GB" sz="1200" kern="1200" dirty="0" smtClean="0">
                <a:solidFill>
                  <a:schemeClr val="tx1"/>
                </a:solidFill>
                <a:effectLst/>
                <a:latin typeface="Times New Roman" pitchFamily="18" charset="0"/>
                <a:ea typeface="+mn-ea"/>
                <a:cs typeface="Times New Roman" pitchFamily="18" charset="0"/>
              </a:rPr>
              <a:t> and emulate key strategies which could help in its </a:t>
            </a:r>
            <a:r>
              <a:rPr lang="en-GB" sz="1200" kern="1200" dirty="0" smtClean="0">
                <a:solidFill>
                  <a:schemeClr val="tx1"/>
                </a:solidFill>
                <a:effectLst/>
                <a:latin typeface="Times New Roman" pitchFamily="18" charset="0"/>
                <a:ea typeface="+mn-ea"/>
                <a:cs typeface="Times New Roman" pitchFamily="18" charset="0"/>
              </a:rPr>
              <a:t>operations </a:t>
            </a:r>
            <a:r>
              <a:rPr lang="en-GB" dirty="0" smtClean="0">
                <a:latin typeface="Times New Roman" panose="02020603050405020304" pitchFamily="18" charset="0"/>
                <a:cs typeface="Times New Roman" panose="02020603050405020304" pitchFamily="18" charset="0"/>
              </a:rPr>
              <a:t>(Blessing</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&amp; Chakrabarti, 2009). </a:t>
            </a:r>
            <a:r>
              <a:rPr lang="en-GB" sz="1200" kern="1200" dirty="0" smtClean="0">
                <a:solidFill>
                  <a:schemeClr val="tx1"/>
                </a:solidFill>
                <a:effectLst/>
                <a:latin typeface="Times New Roman" pitchFamily="18" charset="0"/>
                <a:ea typeface="+mn-ea"/>
                <a:cs typeface="Times New Roman" pitchFamily="18" charset="0"/>
              </a:rPr>
              <a:t>.</a:t>
            </a:r>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549BE5F-2B7F-4A2E-AE33-486A081877D6}" type="slidenum">
              <a:rPr lang="en-US" smtClean="0"/>
              <a:t>5</a:t>
            </a:fld>
            <a:endParaRPr lang="en-US"/>
          </a:p>
        </p:txBody>
      </p:sp>
    </p:spTree>
    <p:extLst>
      <p:ext uri="{BB962C8B-B14F-4D97-AF65-F5344CB8AC3E}">
        <p14:creationId xmlns:p14="http://schemas.microsoft.com/office/powerpoint/2010/main" val="1898761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Pepsi company can conduct a research to determine the efficacy of its marketing strategies</a:t>
            </a:r>
            <a:r>
              <a:rPr lang="en-US" baseline="0" dirty="0" smtClean="0">
                <a:latin typeface="Times New Roman" pitchFamily="18" charset="0"/>
                <a:cs typeface="Times New Roman" pitchFamily="18" charset="0"/>
              </a:rPr>
              <a:t> with the </a:t>
            </a:r>
            <a:r>
              <a:rPr lang="en-US" dirty="0" smtClean="0">
                <a:latin typeface="Times New Roman" pitchFamily="18" charset="0"/>
                <a:cs typeface="Times New Roman" pitchFamily="18" charset="0"/>
              </a:rPr>
              <a:t>aim of the research being to increase the sales of their products. The design of this study can be either descriptive or experimental.</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 descriptive study is suitable as the company is multinational company and thus would target a large population however participants may be untruthful. Experiment may have ability to identify cause and effect while its less unrealistic due to artificial </a:t>
            </a:r>
            <a:r>
              <a:rPr lang="en-US" dirty="0" smtClean="0">
                <a:latin typeface="Times New Roman" pitchFamily="18" charset="0"/>
                <a:cs typeface="Times New Roman" pitchFamily="18" charset="0"/>
              </a:rPr>
              <a:t>environment (</a:t>
            </a:r>
            <a:r>
              <a:rPr lang="en-GB" dirty="0" smtClean="0"/>
              <a:t>Gog, 2015). </a:t>
            </a:r>
            <a:endParaRPr lang="en-GB" dirty="0"/>
          </a:p>
        </p:txBody>
      </p:sp>
      <p:sp>
        <p:nvSpPr>
          <p:cNvPr id="4" name="Slide Number Placeholder 3"/>
          <p:cNvSpPr>
            <a:spLocks noGrp="1"/>
          </p:cNvSpPr>
          <p:nvPr>
            <p:ph type="sldNum" sz="quarter" idx="10"/>
          </p:nvPr>
        </p:nvSpPr>
        <p:spPr/>
        <p:txBody>
          <a:bodyPr/>
          <a:lstStyle/>
          <a:p>
            <a:fld id="{0549BE5F-2B7F-4A2E-AE33-486A081877D6}" type="slidenum">
              <a:rPr lang="en-US" smtClean="0"/>
              <a:t>6</a:t>
            </a:fld>
            <a:endParaRPr lang="en-US"/>
          </a:p>
        </p:txBody>
      </p:sp>
    </p:spTree>
    <p:extLst>
      <p:ext uri="{BB962C8B-B14F-4D97-AF65-F5344CB8AC3E}">
        <p14:creationId xmlns:p14="http://schemas.microsoft.com/office/powerpoint/2010/main" val="40312020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latin typeface="Times New Roman" panose="02020603050405020304" pitchFamily="18" charset="0"/>
                <a:cs typeface="Times New Roman" panose="02020603050405020304" pitchFamily="18" charset="0"/>
              </a:rPr>
              <a:t>It’s the starting point of a research where a research topic and problem are selected. If we could obtain an idea of the probable development of scientific knowledge in the immediate future, we must let the unsettled questions pass before our minds and look over the problems which the science of today sets and whose solution we expect from the near future. The deep significance of certain problems for the advancement of science and society must be taken into consideration in choosing a problem of </a:t>
            </a:r>
            <a:r>
              <a:rPr lang="en-GB" dirty="0" smtClean="0">
                <a:latin typeface="Times New Roman" panose="02020603050405020304" pitchFamily="18" charset="0"/>
                <a:cs typeface="Times New Roman" panose="02020603050405020304" pitchFamily="18" charset="0"/>
              </a:rPr>
              <a:t>research (</a:t>
            </a:r>
            <a:r>
              <a:rPr lang="en-GB" dirty="0" smtClean="0"/>
              <a:t>Kotzab</a:t>
            </a:r>
            <a:r>
              <a:rPr lang="en-GB" baseline="0" dirty="0" smtClean="0"/>
              <a:t> et.al, 2006)</a:t>
            </a:r>
            <a:r>
              <a:rPr lang="en-GB"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The choice of a thesis research area and adviser has always been a very subjective process. Identifying a suitable topic for work is one of the most difficult parts of a research. However, this can be fixed in consultation with the research supervisor and/or suggest a topic and state a problem in broad view and the researcher has to narrow it and define it in an operational form.</a:t>
            </a:r>
          </a:p>
          <a:p>
            <a:endParaRPr lang="en-GB" dirty="0"/>
          </a:p>
        </p:txBody>
      </p:sp>
      <p:sp>
        <p:nvSpPr>
          <p:cNvPr id="4" name="Slide Number Placeholder 3"/>
          <p:cNvSpPr>
            <a:spLocks noGrp="1"/>
          </p:cNvSpPr>
          <p:nvPr>
            <p:ph type="sldNum" sz="quarter" idx="10"/>
          </p:nvPr>
        </p:nvSpPr>
        <p:spPr/>
        <p:txBody>
          <a:bodyPr/>
          <a:lstStyle/>
          <a:p>
            <a:fld id="{0549BE5F-2B7F-4A2E-AE33-486A081877D6}" type="slidenum">
              <a:rPr lang="en-US" smtClean="0"/>
              <a:t>7</a:t>
            </a:fld>
            <a:endParaRPr lang="en-US"/>
          </a:p>
        </p:txBody>
      </p:sp>
    </p:spTree>
    <p:extLst>
      <p:ext uri="{BB962C8B-B14F-4D97-AF65-F5344CB8AC3E}">
        <p14:creationId xmlns:p14="http://schemas.microsoft.com/office/powerpoint/2010/main" val="41308456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latin typeface="Times New Roman" panose="02020603050405020304" pitchFamily="18" charset="0"/>
                <a:cs typeface="Times New Roman" panose="02020603050405020304" pitchFamily="18" charset="0"/>
              </a:rPr>
              <a:t>After identifying a problem, in order to solve it, it has to be defined and formulated properly. Defining the problem is more important than its solution. It is a crucial part of the research study and should not be defined in hurry. For this purpose, one can execute the following: State the problem in questionnaire form or in an equivalent form, specify the problem in detail and in precise terms, list the assumptions made, remove the ambiguities, if any, in the statement of the problem and examine the feasibility of a particular solution.</a:t>
            </a:r>
          </a:p>
          <a:p>
            <a:endParaRPr lang="en-GB" dirty="0"/>
          </a:p>
        </p:txBody>
      </p:sp>
      <p:sp>
        <p:nvSpPr>
          <p:cNvPr id="4" name="Slide Number Placeholder 3"/>
          <p:cNvSpPr>
            <a:spLocks noGrp="1"/>
          </p:cNvSpPr>
          <p:nvPr>
            <p:ph type="sldNum" sz="quarter" idx="10"/>
          </p:nvPr>
        </p:nvSpPr>
        <p:spPr/>
        <p:txBody>
          <a:bodyPr/>
          <a:lstStyle/>
          <a:p>
            <a:fld id="{0549BE5F-2B7F-4A2E-AE33-486A081877D6}" type="slidenum">
              <a:rPr lang="en-US" smtClean="0"/>
              <a:t>8</a:t>
            </a:fld>
            <a:endParaRPr lang="en-US"/>
          </a:p>
        </p:txBody>
      </p:sp>
    </p:spTree>
    <p:extLst>
      <p:ext uri="{BB962C8B-B14F-4D97-AF65-F5344CB8AC3E}">
        <p14:creationId xmlns:p14="http://schemas.microsoft.com/office/powerpoint/2010/main" val="13904465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latin typeface="Times New Roman" panose="02020603050405020304" pitchFamily="18" charset="0"/>
                <a:cs typeface="Times New Roman" panose="02020603050405020304" pitchFamily="18" charset="0"/>
              </a:rPr>
              <a:t>After defining a problem, the researcher has to do literature survey connected with the problem. Literature survey is a collection of research publications, books and other documents related to the defined problem. It is very essential to know whether the defined problem has already been solved, status of the problem, techniques that are useful to investigate the problem and other related details. One can survey the journals which publish abstracts of papers published in various journals, review articles related to the topic chosen, advanced level books on the chosen topic, proceedings of conferences, workshops, etc. reprint/preprint collections available with the supervisor and nearby experts working on the topic chosen and the internet.</a:t>
            </a:r>
          </a:p>
          <a:p>
            <a:r>
              <a:rPr lang="en-GB" dirty="0" smtClean="0">
                <a:latin typeface="Times New Roman" panose="02020603050405020304" pitchFamily="18" charset="0"/>
                <a:cs typeface="Times New Roman" panose="02020603050405020304" pitchFamily="18" charset="0"/>
              </a:rPr>
              <a:t>No research shall be complete unless we make use of the knowledge available in books, before attempting to plan the study. Literature survey helps us to sharpen the problem, reformulate it or even leads to defining other closely related problems, get proper understanding of the problem chosen, acquire proper theoretical and practical knowledge to investigate the problem, show how the problem under study relates to the previous research studies and know whether the proposed problem had already been solved. Through survey one can collect relevant information about the problem. Clarity of ideas can be acquired through study of literature.</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0549BE5F-2B7F-4A2E-AE33-486A081877D6}" type="slidenum">
              <a:rPr lang="en-US" smtClean="0"/>
              <a:t>9</a:t>
            </a:fld>
            <a:endParaRPr lang="en-US"/>
          </a:p>
        </p:txBody>
      </p:sp>
    </p:spTree>
    <p:extLst>
      <p:ext uri="{BB962C8B-B14F-4D97-AF65-F5344CB8AC3E}">
        <p14:creationId xmlns:p14="http://schemas.microsoft.com/office/powerpoint/2010/main" val="36218376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latin typeface="Times New Roman" panose="02020603050405020304" pitchFamily="18" charset="0"/>
                <a:cs typeface="Times New Roman" panose="02020603050405020304" pitchFamily="18" charset="0"/>
              </a:rPr>
              <a:t>The current status of the chosen topic can be identified by reading the relevant journals and the recent papers, discussions in conferences, seminars and workshops. One can perform inquiries at several important places known for research on proposed topic. A study of the current literature in the chosen topic explores the current status of it. More importantly, review articles point out not only to the basic aspects and features of the topic concerned but also give a brief account of its present status. Rapid communication and Letter sections of international journals publish articles which are very important and fall in recent trends </a:t>
            </a:r>
            <a:r>
              <a:rPr lang="en-GB" dirty="0" smtClean="0">
                <a:latin typeface="Times New Roman" panose="02020603050405020304" pitchFamily="18" charset="0"/>
                <a:cs typeface="Times New Roman" panose="02020603050405020304" pitchFamily="18" charset="0"/>
              </a:rPr>
              <a:t>category (</a:t>
            </a:r>
            <a:r>
              <a:rPr lang="en-GB" dirty="0" smtClean="0"/>
              <a:t>Kotzab</a:t>
            </a:r>
            <a:r>
              <a:rPr lang="en-GB" baseline="0" dirty="0" smtClean="0"/>
              <a:t> et.al, 2006)</a:t>
            </a:r>
            <a:r>
              <a:rPr lang="en-GB" dirty="0" smtClean="0">
                <a:latin typeface="Times New Roman" panose="02020603050405020304" pitchFamily="18" charset="0"/>
                <a:cs typeface="Times New Roman" panose="02020603050405020304" pitchFamily="18" charset="0"/>
              </a:rPr>
              <a:t>. </a:t>
            </a:r>
            <a:endParaRPr lang="en-GB" dirty="0" smtClean="0">
              <a:latin typeface="Times New Roman" panose="02020603050405020304" pitchFamily="18" charset="0"/>
              <a:cs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0549BE5F-2B7F-4A2E-AE33-486A081877D6}" type="slidenum">
              <a:rPr lang="en-US" smtClean="0"/>
              <a:t>10</a:t>
            </a:fld>
            <a:endParaRPr lang="en-US"/>
          </a:p>
        </p:txBody>
      </p:sp>
    </p:spTree>
    <p:extLst>
      <p:ext uri="{BB962C8B-B14F-4D97-AF65-F5344CB8AC3E}">
        <p14:creationId xmlns:p14="http://schemas.microsoft.com/office/powerpoint/2010/main" val="32626398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latin typeface="Times New Roman" panose="02020603050405020304" pitchFamily="18" charset="0"/>
                <a:cs typeface="Times New Roman" panose="02020603050405020304" pitchFamily="18" charset="0"/>
              </a:rPr>
              <a:t>Every research problem is undertaken aiming at certain outcomes before starting actual work such as performing an experiment or theoretical calculation or numerical analysis. The expectations form the hypothesis. They are often stated in terms of if-then sentences in certain logical forms. Hypothesizing is done only after survey of relevant literature and learning the present status of the field of research. It can be formulated based on previous research and observation. To formulate a hypothesis the researcher should acquire enough knowledge in the topic of research and a reasonably deep insight about the problem. In formulating a hypothesis construct operational definitions of variables in the research problem. Hypothesis is due to an intelligent guess or for inspiration which is to be tested in the research work rigorously through the associated phenomenon or event.</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0549BE5F-2B7F-4A2E-AE33-486A081877D6}" type="slidenum">
              <a:rPr lang="en-US" smtClean="0"/>
              <a:t>11</a:t>
            </a:fld>
            <a:endParaRPr lang="en-US"/>
          </a:p>
        </p:txBody>
      </p:sp>
    </p:spTree>
    <p:extLst>
      <p:ext uri="{BB962C8B-B14F-4D97-AF65-F5344CB8AC3E}">
        <p14:creationId xmlns:p14="http://schemas.microsoft.com/office/powerpoint/2010/main" val="17009101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latin typeface="Times New Roman" panose="02020603050405020304" pitchFamily="18" charset="0"/>
                <a:cs typeface="Times New Roman" panose="02020603050405020304" pitchFamily="18" charset="0"/>
              </a:rPr>
              <a:t>For a scientific research one has to prepare a research design. It should indicate the various approaches to be used in solving the research problem, sources and information related to the problem and, time frame and the cost budget. Essentially, the research design creates the foundation of the entire research work. The design will help perform the chosen task easily and in a systematic way. Once the research design is completed the actual work can be initiated. </a:t>
            </a:r>
          </a:p>
          <a:p>
            <a:r>
              <a:rPr lang="en-GB" dirty="0" smtClean="0">
                <a:latin typeface="Times New Roman" panose="02020603050405020304" pitchFamily="18" charset="0"/>
                <a:cs typeface="Times New Roman" panose="02020603050405020304" pitchFamily="18" charset="0"/>
              </a:rPr>
              <a:t>The first step in the actual work is to learn the facts pertaining to the problem. Particularly, theoretical methods, numerical techniques, experimental techniques and other relevant data and tools necessary for the present study have to be collected and </a:t>
            </a:r>
            <a:r>
              <a:rPr lang="en-GB" dirty="0" smtClean="0">
                <a:latin typeface="Times New Roman" panose="02020603050405020304" pitchFamily="18" charset="0"/>
                <a:cs typeface="Times New Roman" panose="02020603050405020304" pitchFamily="18" charset="0"/>
              </a:rPr>
              <a:t>learnt (Blessing</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&amp; Chakrabarti, 2009). </a:t>
            </a:r>
            <a:r>
              <a:rPr lang="en-GB" dirty="0" smtClean="0">
                <a:latin typeface="Times New Roman" panose="02020603050405020304" pitchFamily="18" charset="0"/>
                <a:cs typeface="Times New Roman" panose="02020603050405020304" pitchFamily="18" charset="0"/>
              </a:rPr>
              <a:t>A researcher has to identify and select materials which are useful to the present work. Further, the validity and utility of the information gathered should be tested before using them. Scientific research is based on certain mathematical, numerical and experimental methods. These sources have to be properly studied and judged before applying them to the problem of interest.</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0549BE5F-2B7F-4A2E-AE33-486A081877D6}" type="slidenum">
              <a:rPr lang="en-US" smtClean="0"/>
              <a:t>12</a:t>
            </a:fld>
            <a:endParaRPr lang="en-US"/>
          </a:p>
        </p:txBody>
      </p:sp>
    </p:spTree>
    <p:extLst>
      <p:ext uri="{BB962C8B-B14F-4D97-AF65-F5344CB8AC3E}">
        <p14:creationId xmlns:p14="http://schemas.microsoft.com/office/powerpoint/2010/main" val="31967323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200000"/>
              </a:lnSpc>
              <a:spcBef>
                <a:spcPts val="0"/>
              </a:spcBef>
              <a:spcAft>
                <a:spcPts val="0"/>
              </a:spcAft>
              <a:buClrTx/>
              <a:buSzTx/>
              <a:buFontTx/>
              <a:buNone/>
              <a:tabLst/>
              <a:defRPr/>
            </a:pPr>
            <a:r>
              <a:rPr lang="en-GB" dirty="0" smtClean="0">
                <a:latin typeface="Times New Roman" pitchFamily="18" charset="0"/>
                <a:cs typeface="Times New Roman" pitchFamily="18" charset="0"/>
              </a:rPr>
              <a:t>Actual investigation should lead to original contribution and not involve objectionable duplication. Originality is the basic credit point of any research. Therefore, actual investigation must be directed towards obtaining novel results. A researcher should develop new ideas and obtain deep insight into the problem in order to get novel and new results which are the characteristics of a good research. The researcher must remember that ideally in the course of a research study, there should be constant interactions between initial hypothesis, observation and theoretical </a:t>
            </a:r>
            <a:r>
              <a:rPr lang="en-GB" dirty="0" smtClean="0">
                <a:latin typeface="Times New Roman" pitchFamily="18" charset="0"/>
                <a:cs typeface="Times New Roman" pitchFamily="18" charset="0"/>
              </a:rPr>
              <a:t>concepts (</a:t>
            </a:r>
            <a:r>
              <a:rPr lang="en-GB" dirty="0" smtClean="0"/>
              <a:t>Kotzab</a:t>
            </a:r>
            <a:r>
              <a:rPr lang="en-GB" baseline="0" dirty="0" smtClean="0"/>
              <a:t> et.al, 2006)</a:t>
            </a:r>
            <a:r>
              <a:rPr lang="en-GB" dirty="0" smtClean="0">
                <a:latin typeface="Times New Roman" pitchFamily="18" charset="0"/>
                <a:cs typeface="Times New Roman" pitchFamily="18" charset="0"/>
              </a:rPr>
              <a:t>. It </a:t>
            </a:r>
            <a:r>
              <a:rPr lang="en-GB" dirty="0" smtClean="0">
                <a:latin typeface="Times New Roman" pitchFamily="18" charset="0"/>
                <a:cs typeface="Times New Roman" pitchFamily="18" charset="0"/>
              </a:rPr>
              <a:t>is exactly in this area of interaction between theoretical orientation and observation that opportunities for originality and creativity lie. Actual work finally leads to results and conclusions of the research undertaken. For proper results it is necessary that various steps of the work should be scientifically taken and should not have any flaw. Developed computer algorithms must be tested for the problems for which results are already available. The work should be free from mistakes. Important analysis must be repeated in order to make sure that they are free from human mistakes.</a:t>
            </a:r>
          </a:p>
          <a:p>
            <a:pPr>
              <a:lnSpc>
                <a:spcPct val="200000"/>
              </a:lnSpc>
            </a:pPr>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549BE5F-2B7F-4A2E-AE33-486A081877D6}" type="slidenum">
              <a:rPr lang="en-US" smtClean="0"/>
              <a:t>13</a:t>
            </a:fld>
            <a:endParaRPr lang="en-US"/>
          </a:p>
        </p:txBody>
      </p:sp>
    </p:spTree>
    <p:extLst>
      <p:ext uri="{BB962C8B-B14F-4D97-AF65-F5344CB8AC3E}">
        <p14:creationId xmlns:p14="http://schemas.microsoft.com/office/powerpoint/2010/main" val="5315777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GB" dirty="0" smtClean="0">
                <a:latin typeface="Times New Roman" panose="02020603050405020304" pitchFamily="18" charset="0"/>
                <a:cs typeface="Times New Roman" panose="02020603050405020304" pitchFamily="18" charset="0"/>
              </a:rPr>
              <a:t>The next step after performing the actual research work on the chosen problem is preparation of results and conclusion of the performed work. Predictions, results and conclusion are ultimate goals of the research performed. In the beginning any experimental research on a specific subject, imagination should give wings to the thought. At the time of concluding and interpreting the facts that were collected observation, the imagination should be dominated and prevailed over by concrete results of experiments. We should analyse cause and effect. We should pay attention to minute details also. In fact keenness in observation is the hallmark of any scientific research. Proper interpretations of the results must be made. </a:t>
            </a:r>
          </a:p>
          <a:p>
            <a:pPr>
              <a:lnSpc>
                <a:spcPct val="200000"/>
              </a:lnSpc>
            </a:pPr>
            <a:endParaRPr lang="en-GB" dirty="0" smtClean="0">
              <a:latin typeface="Times New Roman" panose="02020603050405020304" pitchFamily="18" charset="0"/>
              <a:cs typeface="Times New Roman" panose="02020603050405020304" pitchFamily="18" charset="0"/>
            </a:endParaRPr>
          </a:p>
          <a:p>
            <a:pPr>
              <a:lnSpc>
                <a:spcPct val="200000"/>
              </a:lnSpc>
            </a:pPr>
            <a:r>
              <a:rPr lang="en-GB" dirty="0" smtClean="0">
                <a:latin typeface="Times New Roman" panose="02020603050405020304" pitchFamily="18" charset="0"/>
                <a:cs typeface="Times New Roman" panose="02020603050405020304" pitchFamily="18" charset="0"/>
              </a:rPr>
              <a:t>Conclusion is based on the study performed. It would bring out relations and processes that underlie the findings. The utility of the outcome of the research greatly lie on proper interpretations and is the hardest part of solving a scientific problem.</a:t>
            </a:r>
          </a:p>
          <a:p>
            <a:pPr>
              <a:lnSpc>
                <a:spcPct val="200000"/>
              </a:lnSpc>
            </a:pPr>
            <a:r>
              <a:rPr lang="en-GB" dirty="0" smtClean="0">
                <a:latin typeface="Times New Roman" panose="02020603050405020304" pitchFamily="18" charset="0"/>
                <a:cs typeface="Times New Roman" panose="02020603050405020304" pitchFamily="18" charset="0"/>
              </a:rPr>
              <a:t>The basic rule in preparing results and conclusion is to give all the evidences relevant to the research problem and its solution. A bare statement of the findings are not enough. Their implications must be pointed out. Discuss your answers to the following questions with experts: Are the supporting evidences sufficient? and if not, What to do? How many pieces of evidence are required? Instead of producing all, is it possible to restrict to one or two pieces of evidence? If so, what are they? and why are they sufficient? and so on. Such directions can help us minimize work and the quantity of presentation of the report. Do not rely on a bogus evidence which would increase the chances of errors.</a:t>
            </a:r>
          </a:p>
          <a:p>
            <a:pPr>
              <a:lnSpc>
                <a:spcPct val="200000"/>
              </a:lnSpc>
            </a:pPr>
            <a:endParaRPr lang="en-GB" dirty="0" smtClean="0"/>
          </a:p>
          <a:p>
            <a:pPr>
              <a:lnSpc>
                <a:spcPct val="200000"/>
              </a:lnSpc>
            </a:pPr>
            <a:endParaRPr lang="en-GB" dirty="0"/>
          </a:p>
        </p:txBody>
      </p:sp>
      <p:sp>
        <p:nvSpPr>
          <p:cNvPr id="4" name="Slide Number Placeholder 3"/>
          <p:cNvSpPr>
            <a:spLocks noGrp="1"/>
          </p:cNvSpPr>
          <p:nvPr>
            <p:ph type="sldNum" sz="quarter" idx="10"/>
          </p:nvPr>
        </p:nvSpPr>
        <p:spPr/>
        <p:txBody>
          <a:bodyPr/>
          <a:lstStyle/>
          <a:p>
            <a:fld id="{0549BE5F-2B7F-4A2E-AE33-486A081877D6}" type="slidenum">
              <a:rPr lang="en-US" smtClean="0"/>
              <a:t>14</a:t>
            </a:fld>
            <a:endParaRPr lang="en-US"/>
          </a:p>
        </p:txBody>
      </p:sp>
    </p:spTree>
    <p:extLst>
      <p:ext uri="{BB962C8B-B14F-4D97-AF65-F5344CB8AC3E}">
        <p14:creationId xmlns:p14="http://schemas.microsoft.com/office/powerpoint/2010/main" val="1848070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GB" dirty="0" smtClean="0">
                <a:latin typeface="Times New Roman" panose="02020603050405020304" pitchFamily="18" charset="0"/>
                <a:cs typeface="Times New Roman" panose="02020603050405020304" pitchFamily="18" charset="0"/>
              </a:rPr>
              <a:t>Research reporting is an oral or a written presentation of important and useful aspects of the research work done. Scientific writing, a thesis or a paper, is intended to present clearly the purpose and outcome of a specific research investigation. It is the last but a major part of the research study. A report helps the researcher get feedback from other researchers and experts working in the same field. It also evaluates the success and originality of the researcher’s work. A good report results from slow and accurate inductive work, should be clear and interesting, logical and concise.</a:t>
            </a:r>
          </a:p>
          <a:p>
            <a:pPr>
              <a:lnSpc>
                <a:spcPct val="200000"/>
              </a:lnSpc>
            </a:pPr>
            <a:r>
              <a:rPr lang="en-GB" dirty="0" smtClean="0">
                <a:latin typeface="Times New Roman" panose="02020603050405020304" pitchFamily="18" charset="0"/>
                <a:cs typeface="Times New Roman" panose="02020603050405020304" pitchFamily="18" charset="0"/>
              </a:rPr>
              <a:t>The basic quality or characteristics of a good scientific report/paper and thesis are: good presentation, good organization of various chapters/sections, accuracy, clarity and free from contradictions and confusion. The considerations to be kept in mind while preparing a report include:  an outline of a report has to be prepared, a sketch of what information to be conveyed must be made, write down various topics, subtopics to be considered and what material to be presented in them, the sentences which are to be expanded, reworded and verified for its validity can be marked. A three stage preparation of a report is generally done by researchers’ i.e. first draft (Rough draft), Second draft (Rewriting and polishing of the rough draft) and the third draft (final draft).</a:t>
            </a:r>
          </a:p>
          <a:p>
            <a:pPr>
              <a:lnSpc>
                <a:spcPct val="200000"/>
              </a:lnSpc>
            </a:pPr>
            <a:r>
              <a:rPr lang="en-GB" dirty="0" smtClean="0">
                <a:latin typeface="Times New Roman" panose="02020603050405020304" pitchFamily="18" charset="0"/>
                <a:cs typeface="Times New Roman" panose="02020603050405020304" pitchFamily="18" charset="0"/>
              </a:rPr>
              <a:t>Generally, a research report should consist of the following three components:</a:t>
            </a:r>
          </a:p>
          <a:p>
            <a:pPr>
              <a:lnSpc>
                <a:spcPct val="200000"/>
              </a:lnSpc>
            </a:pPr>
            <a:r>
              <a:rPr lang="en-GB" dirty="0" smtClean="0">
                <a:latin typeface="Times New Roman" panose="02020603050405020304" pitchFamily="18" charset="0"/>
                <a:cs typeface="Times New Roman" panose="02020603050405020304" pitchFamily="18" charset="0"/>
              </a:rPr>
              <a:t>(1) Preliminary pages (includes title of the report, acknowledgment, certificate page, list of publications and table of contents).</a:t>
            </a:r>
          </a:p>
          <a:p>
            <a:pPr>
              <a:lnSpc>
                <a:spcPct val="200000"/>
              </a:lnSpc>
            </a:pPr>
            <a:r>
              <a:rPr lang="en-GB" dirty="0" smtClean="0">
                <a:latin typeface="Times New Roman" panose="02020603050405020304" pitchFamily="18" charset="0"/>
                <a:cs typeface="Times New Roman" panose="02020603050405020304" pitchFamily="18" charset="0"/>
              </a:rPr>
              <a:t>(2) Main text (It presents the details of the research work and results. This part of the thesis should provide the introduction, the actual research work performed and the finding, Summary and conclusion and lastly.)</a:t>
            </a:r>
          </a:p>
          <a:p>
            <a:r>
              <a:rPr lang="en-GB" dirty="0" smtClean="0">
                <a:latin typeface="Times New Roman" panose="02020603050405020304" pitchFamily="18" charset="0"/>
                <a:cs typeface="Times New Roman" panose="02020603050405020304" pitchFamily="18" charset="0"/>
              </a:rPr>
              <a:t>(3) The end matters (It generally consists of references, appendices, computer programs (if they are not easy to develop) and copies of research publications that came out from the research work done).</a:t>
            </a:r>
          </a:p>
          <a:p>
            <a:endParaRPr lang="en-GB" dirty="0"/>
          </a:p>
        </p:txBody>
      </p:sp>
      <p:sp>
        <p:nvSpPr>
          <p:cNvPr id="4" name="Slide Number Placeholder 3"/>
          <p:cNvSpPr>
            <a:spLocks noGrp="1"/>
          </p:cNvSpPr>
          <p:nvPr>
            <p:ph type="sldNum" sz="quarter" idx="10"/>
          </p:nvPr>
        </p:nvSpPr>
        <p:spPr/>
        <p:txBody>
          <a:bodyPr/>
          <a:lstStyle/>
          <a:p>
            <a:fld id="{0549BE5F-2B7F-4A2E-AE33-486A081877D6}" type="slidenum">
              <a:rPr lang="en-US" smtClean="0"/>
              <a:t>15</a:t>
            </a:fld>
            <a:endParaRPr lang="en-US"/>
          </a:p>
        </p:txBody>
      </p:sp>
    </p:spTree>
    <p:extLst>
      <p:ext uri="{BB962C8B-B14F-4D97-AF65-F5344CB8AC3E}">
        <p14:creationId xmlns:p14="http://schemas.microsoft.com/office/powerpoint/2010/main" val="6434045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FC8CC963-E9A5-490E-9252-AF95EED4737B}" type="datetimeFigureOut">
              <a:rPr lang="en-GB" smtClean="0"/>
              <a:t>09/05/2018</a:t>
            </a:fld>
            <a:endParaRPr lang="en-GB"/>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067EC19D-7E22-46EE-8875-0A62DABFC957}"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C8CC963-E9A5-490E-9252-AF95EED4737B}" type="datetimeFigureOut">
              <a:rPr lang="en-GB" smtClean="0"/>
              <a:t>09/05/2018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067EC19D-7E22-46EE-8875-0A62DABFC957}" type="slidenum">
              <a:rPr lang="en-GB" smtClean="0"/>
              <a:t>‹#›</a:t>
            </a:fld>
            <a:endParaRPr lang="en-GB"/>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FC8CC963-E9A5-490E-9252-AF95EED4737B}" type="datetimeFigureOut">
              <a:rPr lang="en-GB" smtClean="0"/>
              <a:t>09/05/2018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067EC19D-7E22-46EE-8875-0A62DABFC957}" type="slidenum">
              <a:rPr lang="en-GB" smtClean="0"/>
              <a:t>‹#›</a:t>
            </a:fld>
            <a:endParaRPr lang="en-GB"/>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C8CC963-E9A5-490E-9252-AF95EED4737B}" type="datetimeFigureOut">
              <a:rPr lang="en-GB" smtClean="0"/>
              <a:t>09/05/2018</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067EC19D-7E22-46EE-8875-0A62DABFC957}" type="slidenum">
              <a:rPr lang="en-GB" smtClean="0"/>
              <a:t>‹#›</a:t>
            </a:fld>
            <a:endParaRPr lang="en-GB"/>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C8CC963-E9A5-490E-9252-AF95EED4737B}" type="datetimeFigureOut">
              <a:rPr lang="en-GB" smtClean="0"/>
              <a:t>09/05/2018</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067EC19D-7E22-46EE-8875-0A62DABFC957}"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FC8CC963-E9A5-490E-9252-AF95EED4737B}" type="datetimeFigureOut">
              <a:rPr lang="en-GB" smtClean="0"/>
              <a:t>09/05/2018</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067EC19D-7E22-46EE-8875-0A62DABFC957}" type="slidenum">
              <a:rPr lang="en-GB" smtClean="0"/>
              <a:t>‹#›</a:t>
            </a:fld>
            <a:endParaRPr lang="en-GB"/>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FC8CC963-E9A5-490E-9252-AF95EED4737B}" type="datetimeFigureOut">
              <a:rPr lang="en-GB" smtClean="0"/>
              <a:t>09/05/2018</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067EC19D-7E22-46EE-8875-0A62DABFC957}"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FC8CC963-E9A5-490E-9252-AF95EED4737B}" type="datetimeFigureOut">
              <a:rPr lang="en-GB" smtClean="0"/>
              <a:t>09/05/2018</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067EC19D-7E22-46EE-8875-0A62DABFC957}"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FC8CC963-E9A5-490E-9252-AF95EED4737B}" type="datetimeFigureOut">
              <a:rPr lang="en-GB" smtClean="0"/>
              <a:t>09/05/2018</a:t>
            </a:fld>
            <a:endParaRPr lang="en-GB"/>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GB"/>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067EC19D-7E22-46EE-8875-0A62DABFC957}" type="slidenum">
              <a:rPr lang="en-GB" smtClean="0"/>
              <a:t>‹#›</a:t>
            </a:fld>
            <a:endParaRPr lang="en-GB"/>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C8CC963-E9A5-490E-9252-AF95EED4737B}" type="datetimeFigureOut">
              <a:rPr lang="en-GB" smtClean="0"/>
              <a:t>09/05/2018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067EC19D-7E22-46EE-8875-0A62DABFC957}"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C8CC963-E9A5-490E-9252-AF95EED4737B}" type="datetimeFigureOut">
              <a:rPr lang="en-GB" smtClean="0"/>
              <a:t>09/05/2018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067EC19D-7E22-46EE-8875-0A62DABFC957}"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FC8CC963-E9A5-490E-9252-AF95EED4737B}" type="datetimeFigureOut">
              <a:rPr lang="en-GB" smtClean="0"/>
              <a:t>09/05/2018</a:t>
            </a:fld>
            <a:endParaRPr lang="en-GB"/>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GB"/>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67EC19D-7E22-46EE-8875-0A62DABFC957}"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latin typeface="Times New Roman" pitchFamily="18" charset="0"/>
                <a:cs typeface="Times New Roman" pitchFamily="18" charset="0"/>
              </a:rPr>
              <a:t>Importance Of Research In A Business</a:t>
            </a:r>
            <a:endParaRPr lang="en-GB" b="1" dirty="0">
              <a:latin typeface="Times New Roman" pitchFamily="18" charset="0"/>
              <a:cs typeface="Times New Roman" pitchFamily="18" charset="0"/>
            </a:endParaRPr>
          </a:p>
        </p:txBody>
      </p:sp>
      <p:sp>
        <p:nvSpPr>
          <p:cNvPr id="3" name="Subtitle 2"/>
          <p:cNvSpPr>
            <a:spLocks noGrp="1"/>
          </p:cNvSpPr>
          <p:nvPr>
            <p:ph type="subTitle" idx="1"/>
          </p:nvPr>
        </p:nvSpPr>
        <p:spPr/>
        <p:txBody>
          <a:bodyPr>
            <a:normAutofit fontScale="92500" lnSpcReduction="20000"/>
          </a:bodyPr>
          <a:lstStyle/>
          <a:p>
            <a:r>
              <a:rPr lang="en-US" dirty="0" smtClean="0">
                <a:latin typeface="Times New Roman" pitchFamily="18" charset="0"/>
                <a:cs typeface="Times New Roman" pitchFamily="18" charset="0"/>
              </a:rPr>
              <a:t>NAME:         </a:t>
            </a:r>
          </a:p>
          <a:p>
            <a:r>
              <a:rPr lang="en-US" dirty="0" smtClean="0">
                <a:latin typeface="Times New Roman" pitchFamily="18" charset="0"/>
                <a:cs typeface="Times New Roman" pitchFamily="18" charset="0"/>
              </a:rPr>
              <a:t>INSTRUCTOR:</a:t>
            </a:r>
          </a:p>
          <a:p>
            <a:r>
              <a:rPr lang="en-US" dirty="0" smtClean="0">
                <a:latin typeface="Times New Roman" pitchFamily="18" charset="0"/>
                <a:cs typeface="Times New Roman" pitchFamily="18" charset="0"/>
              </a:rPr>
              <a:t>DATE</a:t>
            </a: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val="3180555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514350" indent="-514350">
              <a:buFont typeface="+mj-lt"/>
              <a:buAutoNum type="arabicPeriod"/>
            </a:pPr>
            <a:r>
              <a:rPr lang="en-GB" sz="2800" b="1" dirty="0" smtClean="0">
                <a:latin typeface="Times New Roman" panose="02020603050405020304" pitchFamily="18" charset="0"/>
                <a:cs typeface="Times New Roman" panose="02020603050405020304" pitchFamily="18" charset="0"/>
              </a:rPr>
              <a:t>Trial of new products and services.</a:t>
            </a:r>
          </a:p>
          <a:p>
            <a:pPr>
              <a:buFont typeface="Wingdings" panose="05000000000000000000" pitchFamily="2" charset="2"/>
              <a:buChar char="Ø"/>
            </a:pPr>
            <a:r>
              <a:rPr lang="en-GB" sz="2400" dirty="0" smtClean="0">
                <a:latin typeface="Times New Roman" panose="02020603050405020304" pitchFamily="18" charset="0"/>
                <a:cs typeface="Times New Roman" panose="02020603050405020304" pitchFamily="18" charset="0"/>
              </a:rPr>
              <a:t>Research enables a firm determine the likely success of new products and services. </a:t>
            </a:r>
          </a:p>
          <a:p>
            <a:pPr>
              <a:buFont typeface="Wingdings" panose="05000000000000000000" pitchFamily="2" charset="2"/>
              <a:buChar char="Ø"/>
            </a:pPr>
            <a:r>
              <a:rPr lang="en-GB" sz="2400" dirty="0" smtClean="0">
                <a:latin typeface="Times New Roman" panose="02020603050405020304" pitchFamily="18" charset="0"/>
                <a:cs typeface="Times New Roman" panose="02020603050405020304" pitchFamily="18" charset="0"/>
              </a:rPr>
              <a:t>Through research a firm is able to know consumers need before production.</a:t>
            </a:r>
          </a:p>
          <a:p>
            <a:pPr>
              <a:buFont typeface="Wingdings" panose="05000000000000000000" pitchFamily="2" charset="2"/>
              <a:buChar char="Ø"/>
            </a:pPr>
            <a:r>
              <a:rPr lang="en-GB" sz="2400" dirty="0" smtClean="0">
                <a:latin typeface="Times New Roman" panose="02020603050405020304" pitchFamily="18" charset="0"/>
                <a:cs typeface="Times New Roman" panose="02020603050405020304" pitchFamily="18" charset="0"/>
              </a:rPr>
              <a:t>As a result the risk of suffering losses is reduced.</a:t>
            </a:r>
          </a:p>
          <a:p>
            <a:pPr>
              <a:buFont typeface="Wingdings" panose="05000000000000000000" pitchFamily="2" charset="2"/>
              <a:buChar char="Ø"/>
            </a:pPr>
            <a:r>
              <a:rPr lang="en-GB" sz="2400" dirty="0" smtClean="0">
                <a:latin typeface="Times New Roman" panose="02020603050405020304" pitchFamily="18" charset="0"/>
                <a:cs typeface="Times New Roman" panose="02020603050405020304" pitchFamily="18" charset="0"/>
              </a:rPr>
              <a:t>A firm will be able to produce a product or service highly intended to an existing demand.</a:t>
            </a:r>
          </a:p>
          <a:p>
            <a:pPr>
              <a:buFont typeface="Wingdings" panose="05000000000000000000" pitchFamily="2" charset="2"/>
              <a:buChar char="Ø"/>
            </a:pPr>
            <a:r>
              <a:rPr lang="en-GB" sz="2400" dirty="0" smtClean="0">
                <a:latin typeface="Times New Roman" panose="02020603050405020304" pitchFamily="18" charset="0"/>
                <a:cs typeface="Times New Roman" panose="02020603050405020304" pitchFamily="18" charset="0"/>
              </a:rPr>
              <a:t>Success of similar products/services from a competitor is also determined</a:t>
            </a:r>
            <a:r>
              <a:rPr lang="en-GB" sz="2800" dirty="0" smtClean="0">
                <a:latin typeface="Times New Roman" panose="02020603050405020304" pitchFamily="18" charset="0"/>
                <a:cs typeface="Times New Roman" panose="02020603050405020304" pitchFamily="18" charset="0"/>
              </a:rPr>
              <a:t>.</a:t>
            </a:r>
          </a:p>
        </p:txBody>
      </p:sp>
      <p:sp>
        <p:nvSpPr>
          <p:cNvPr id="2" name="Title 1"/>
          <p:cNvSpPr>
            <a:spLocks noGrp="1"/>
          </p:cNvSpPr>
          <p:nvPr>
            <p:ph type="title"/>
          </p:nvPr>
        </p:nvSpPr>
        <p:spPr/>
        <p:txBody>
          <a:bodyPr>
            <a:noAutofit/>
          </a:bodyPr>
          <a:lstStyle/>
          <a:p>
            <a:r>
              <a:rPr lang="en-GB" sz="3600" b="1" dirty="0" smtClean="0">
                <a:latin typeface="Times New Roman" panose="02020603050405020304" pitchFamily="18" charset="0"/>
                <a:cs typeface="Times New Roman" panose="02020603050405020304" pitchFamily="18" charset="0"/>
              </a:rPr>
              <a:t>Importance Of Research Within An Organization.</a:t>
            </a:r>
            <a:endParaRPr lang="en-GB"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9743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GB" sz="2800" b="1" dirty="0" smtClean="0">
                <a:latin typeface="Times New Roman" panose="02020603050405020304" pitchFamily="18" charset="0"/>
                <a:cs typeface="Times New Roman" panose="02020603050405020304" pitchFamily="18" charset="0"/>
              </a:rPr>
              <a:t>2. Ensuring right distribution system</a:t>
            </a:r>
            <a:r>
              <a:rPr lang="en-GB" sz="28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GB" sz="2800" dirty="0" smtClean="0">
                <a:latin typeface="Times New Roman" panose="02020603050405020304" pitchFamily="18" charset="0"/>
                <a:cs typeface="Times New Roman" panose="02020603050405020304" pitchFamily="18" charset="0"/>
              </a:rPr>
              <a:t>Business organisations can carry out research to ensure sufficient distribution of their products/ services. </a:t>
            </a:r>
          </a:p>
          <a:p>
            <a:pPr>
              <a:buFont typeface="Wingdings" panose="05000000000000000000" pitchFamily="2" charset="2"/>
              <a:buChar char="Ø"/>
            </a:pPr>
            <a:r>
              <a:rPr lang="en-GB" sz="2800" dirty="0" smtClean="0">
                <a:latin typeface="Times New Roman" panose="02020603050405020304" pitchFamily="18" charset="0"/>
                <a:cs typeface="Times New Roman" panose="02020603050405020304" pitchFamily="18" charset="0"/>
              </a:rPr>
              <a:t>The results may ensure a demand gap in a certain geographical area is met.</a:t>
            </a:r>
          </a:p>
          <a:p>
            <a:pPr>
              <a:buFont typeface="Wingdings" panose="05000000000000000000" pitchFamily="2" charset="2"/>
              <a:buChar char="Ø"/>
            </a:pPr>
            <a:r>
              <a:rPr lang="en-GB" sz="2800" dirty="0" smtClean="0">
                <a:latin typeface="Times New Roman" panose="02020603050405020304" pitchFamily="18" charset="0"/>
                <a:cs typeface="Times New Roman" panose="02020603050405020304" pitchFamily="18" charset="0"/>
              </a:rPr>
              <a:t>The right number of distributors or distribution resources is established through a research. </a:t>
            </a:r>
          </a:p>
          <a:p>
            <a:pPr>
              <a:buFont typeface="Wingdings" panose="05000000000000000000" pitchFamily="2" charset="2"/>
              <a:buChar char="Ø"/>
            </a:pPr>
            <a:r>
              <a:rPr lang="en-GB" sz="2800" dirty="0" smtClean="0">
                <a:latin typeface="Times New Roman" panose="02020603050405020304" pitchFamily="18" charset="0"/>
                <a:cs typeface="Times New Roman" panose="02020603050405020304" pitchFamily="18" charset="0"/>
              </a:rPr>
              <a:t>Discovery of new markets and new marketing trends.</a:t>
            </a:r>
          </a:p>
          <a:p>
            <a:pPr>
              <a:buFont typeface="Wingdings" panose="05000000000000000000" pitchFamily="2" charset="2"/>
              <a:buChar char="Ø"/>
            </a:pPr>
            <a:endParaRPr lang="en-GB" sz="28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noAutofit/>
          </a:bodyPr>
          <a:lstStyle/>
          <a:p>
            <a:r>
              <a:rPr lang="en-US" sz="3600" b="1" dirty="0" smtClean="0">
                <a:latin typeface="Times New Roman" pitchFamily="18" charset="0"/>
                <a:cs typeface="Times New Roman" pitchFamily="18" charset="0"/>
              </a:rPr>
              <a:t>Importance Of Research Within An Organization.</a:t>
            </a:r>
            <a:endParaRPr lang="en-GB" sz="3600" b="1" dirty="0">
              <a:latin typeface="Times New Roman" pitchFamily="18" charset="0"/>
              <a:cs typeface="Times New Roman" pitchFamily="18" charset="0"/>
            </a:endParaRPr>
          </a:p>
        </p:txBody>
      </p:sp>
    </p:spTree>
    <p:extLst>
      <p:ext uri="{BB962C8B-B14F-4D97-AF65-F5344CB8AC3E}">
        <p14:creationId xmlns:p14="http://schemas.microsoft.com/office/powerpoint/2010/main" val="476396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marL="0" indent="0">
              <a:buNone/>
            </a:pPr>
            <a:r>
              <a:rPr lang="en-GB" sz="3000" b="1" dirty="0" smtClean="0">
                <a:latin typeface="Times New Roman" panose="02020603050405020304" pitchFamily="18" charset="0"/>
                <a:cs typeface="Times New Roman" panose="02020603050405020304" pitchFamily="18" charset="0"/>
              </a:rPr>
              <a:t>3. Human resource evaluation</a:t>
            </a:r>
          </a:p>
          <a:p>
            <a:pPr>
              <a:buFont typeface="Wingdings" pitchFamily="2" charset="2"/>
              <a:buChar char="Ø"/>
            </a:pPr>
            <a:r>
              <a:rPr lang="en-GB" sz="3000" dirty="0" smtClean="0">
                <a:latin typeface="Times New Roman" panose="02020603050405020304" pitchFamily="18" charset="0"/>
                <a:cs typeface="Times New Roman" panose="02020603050405020304" pitchFamily="18" charset="0"/>
              </a:rPr>
              <a:t>A business may carry out an in-house research to enable professional development of workers.</a:t>
            </a:r>
          </a:p>
          <a:p>
            <a:pPr>
              <a:buFont typeface="Wingdings" pitchFamily="2" charset="2"/>
              <a:buChar char="Ø"/>
            </a:pPr>
            <a:r>
              <a:rPr lang="en-GB" sz="3000" dirty="0" smtClean="0">
                <a:latin typeface="Times New Roman" panose="02020603050405020304" pitchFamily="18" charset="0"/>
                <a:cs typeface="Times New Roman" panose="02020603050405020304" pitchFamily="18" charset="0"/>
              </a:rPr>
              <a:t>In-house research can be carried out through mentoring and training.</a:t>
            </a:r>
          </a:p>
          <a:p>
            <a:pPr>
              <a:buFont typeface="Wingdings" pitchFamily="2" charset="2"/>
              <a:buChar char="Ø"/>
            </a:pPr>
            <a:r>
              <a:rPr lang="en-GB" sz="3000" dirty="0" smtClean="0">
                <a:latin typeface="Times New Roman" panose="02020603050405020304" pitchFamily="18" charset="0"/>
                <a:cs typeface="Times New Roman" panose="02020603050405020304" pitchFamily="18" charset="0"/>
              </a:rPr>
              <a:t>When the work force is adequately trained a business can avert a future failure.</a:t>
            </a:r>
          </a:p>
          <a:p>
            <a:pPr>
              <a:buFont typeface="Wingdings" pitchFamily="2" charset="2"/>
              <a:buChar char="Ø"/>
            </a:pPr>
            <a:r>
              <a:rPr lang="en-GB" sz="3000" dirty="0" smtClean="0">
                <a:latin typeface="Times New Roman" panose="02020603050405020304" pitchFamily="18" charset="0"/>
                <a:cs typeface="Times New Roman" panose="02020603050405020304" pitchFamily="18" charset="0"/>
              </a:rPr>
              <a:t>A research also enables a firm whether to increase or reduce the work force.</a:t>
            </a:r>
          </a:p>
          <a:p>
            <a:pPr>
              <a:buFont typeface="Wingdings" pitchFamily="2" charset="2"/>
              <a:buChar char="Ø"/>
            </a:pPr>
            <a:r>
              <a:rPr lang="en-GB" sz="3000" dirty="0" smtClean="0">
                <a:latin typeface="Times New Roman" panose="02020603050405020304" pitchFamily="18" charset="0"/>
                <a:cs typeface="Times New Roman" panose="02020603050405020304" pitchFamily="18" charset="0"/>
              </a:rPr>
              <a:t>Importantly a firm may be able to determine if to create or reduce departments.</a:t>
            </a:r>
          </a:p>
          <a:p>
            <a:pPr marL="0" indent="0">
              <a:buNone/>
            </a:pPr>
            <a:endParaRPr lang="en-GB" dirty="0"/>
          </a:p>
        </p:txBody>
      </p:sp>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Importance Of Research Within An Organization.</a:t>
            </a:r>
            <a:endParaRPr lang="en-GB" dirty="0"/>
          </a:p>
        </p:txBody>
      </p:sp>
    </p:spTree>
    <p:extLst>
      <p:ext uri="{BB962C8B-B14F-4D97-AF65-F5344CB8AC3E}">
        <p14:creationId xmlns:p14="http://schemas.microsoft.com/office/powerpoint/2010/main" val="2673900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0" indent="0">
              <a:buNone/>
            </a:pPr>
            <a:r>
              <a:rPr lang="en-GB" b="1" dirty="0" smtClean="0">
                <a:latin typeface="Times New Roman" panose="02020603050405020304" pitchFamily="18" charset="0"/>
                <a:cs typeface="Times New Roman" panose="02020603050405020304" pitchFamily="18" charset="0"/>
              </a:rPr>
              <a:t>4. Examining competition </a:t>
            </a:r>
          </a:p>
          <a:p>
            <a:pPr>
              <a:buFont typeface="Wingdings" pitchFamily="2" charset="2"/>
              <a:buChar char="Ø"/>
            </a:pPr>
            <a:r>
              <a:rPr lang="en-GB" dirty="0" smtClean="0">
                <a:latin typeface="Times New Roman" panose="02020603050405020304" pitchFamily="18" charset="0"/>
                <a:cs typeface="Times New Roman" panose="02020603050405020304" pitchFamily="18" charset="0"/>
              </a:rPr>
              <a:t>Businesses is able to continually study a key revival in a market through research.</a:t>
            </a:r>
          </a:p>
          <a:p>
            <a:pPr>
              <a:buFont typeface="Wingdings" pitchFamily="2" charset="2"/>
              <a:buChar char="Ø"/>
            </a:pPr>
            <a:r>
              <a:rPr lang="en-GB" dirty="0" smtClean="0">
                <a:latin typeface="Times New Roman" panose="02020603050405020304" pitchFamily="18" charset="0"/>
                <a:cs typeface="Times New Roman" panose="02020603050405020304" pitchFamily="18" charset="0"/>
              </a:rPr>
              <a:t>This research enables a business to remain competitive in a market. </a:t>
            </a:r>
          </a:p>
          <a:p>
            <a:pPr>
              <a:buFont typeface="Wingdings" pitchFamily="2" charset="2"/>
              <a:buChar char="Ø"/>
            </a:pPr>
            <a:r>
              <a:rPr lang="en-GB" dirty="0" smtClean="0">
                <a:latin typeface="Times New Roman" panose="02020603050405020304" pitchFamily="18" charset="0"/>
                <a:cs typeface="Times New Roman" panose="02020603050405020304" pitchFamily="18" charset="0"/>
              </a:rPr>
              <a:t>Such a research begin by use of secondary information since it readily available.</a:t>
            </a:r>
          </a:p>
          <a:p>
            <a:pPr>
              <a:buFont typeface="Wingdings" pitchFamily="2" charset="2"/>
              <a:buChar char="Ø"/>
            </a:pPr>
            <a:r>
              <a:rPr lang="en-GB" dirty="0" smtClean="0">
                <a:latin typeface="Times New Roman" panose="02020603050405020304" pitchFamily="18" charset="0"/>
                <a:cs typeface="Times New Roman" panose="02020603050405020304" pitchFamily="18" charset="0"/>
              </a:rPr>
              <a:t>The main aim is to enable a business know the actual number of its customers.</a:t>
            </a:r>
          </a:p>
          <a:p>
            <a:pPr>
              <a:buFont typeface="Wingdings" pitchFamily="2" charset="2"/>
              <a:buChar char="Ø"/>
            </a:pPr>
            <a:r>
              <a:rPr lang="en-GB" dirty="0" smtClean="0">
                <a:latin typeface="Times New Roman" panose="02020603050405020304" pitchFamily="18" charset="0"/>
                <a:cs typeface="Times New Roman" panose="02020603050405020304" pitchFamily="18" charset="0"/>
              </a:rPr>
              <a:t>In addition the preferences of target customers may be determined by use of surveys. </a:t>
            </a:r>
          </a:p>
        </p:txBody>
      </p:sp>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Importance Of Research Within An Organization.</a:t>
            </a:r>
            <a:endParaRPr lang="en-GB" dirty="0"/>
          </a:p>
        </p:txBody>
      </p:sp>
    </p:spTree>
    <p:extLst>
      <p:ext uri="{BB962C8B-B14F-4D97-AF65-F5344CB8AC3E}">
        <p14:creationId xmlns:p14="http://schemas.microsoft.com/office/powerpoint/2010/main" val="2557174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smtClean="0">
                <a:latin typeface="Times New Roman" pitchFamily="18" charset="0"/>
                <a:cs typeface="Times New Roman" pitchFamily="18" charset="0"/>
              </a:rPr>
              <a:t>Pepsi company can conduct a research to determine the efficacy of its marketing strategies.</a:t>
            </a:r>
          </a:p>
          <a:p>
            <a:r>
              <a:rPr lang="en-US" dirty="0" smtClean="0">
                <a:latin typeface="Times New Roman" pitchFamily="18" charset="0"/>
                <a:cs typeface="Times New Roman" pitchFamily="18" charset="0"/>
              </a:rPr>
              <a:t>The aim of the research would be to increase the sales of their products.</a:t>
            </a:r>
          </a:p>
          <a:p>
            <a:r>
              <a:rPr lang="en-US" dirty="0" smtClean="0">
                <a:latin typeface="Times New Roman" pitchFamily="18" charset="0"/>
                <a:cs typeface="Times New Roman" pitchFamily="18" charset="0"/>
              </a:rPr>
              <a:t>The design of this study can be either descriptive or experimental.</a:t>
            </a:r>
          </a:p>
          <a:p>
            <a:r>
              <a:rPr lang="en-US" dirty="0" smtClean="0">
                <a:latin typeface="Times New Roman" pitchFamily="18" charset="0"/>
                <a:cs typeface="Times New Roman" pitchFamily="18" charset="0"/>
              </a:rPr>
              <a:t>A descriptive study is suitable as the company is multinational company and thus would target a large population however participants may be untruthful.</a:t>
            </a:r>
          </a:p>
          <a:p>
            <a:r>
              <a:rPr lang="en-US" dirty="0" smtClean="0">
                <a:latin typeface="Times New Roman" pitchFamily="18" charset="0"/>
                <a:cs typeface="Times New Roman" pitchFamily="18" charset="0"/>
              </a:rPr>
              <a:t>Experiment may have ability to identify cause and effect while its less unrealistic due to artificial environment.</a:t>
            </a: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dirty="0" smtClean="0">
                <a:latin typeface="Times New Roman" pitchFamily="18" charset="0"/>
                <a:cs typeface="Times New Roman" pitchFamily="18" charset="0"/>
              </a:rPr>
              <a:t>Example of A Business Research.</a:t>
            </a: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val="1270684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buFont typeface="Wingdings" pitchFamily="2" charset="2"/>
              <a:buChar char="Ø"/>
            </a:pPr>
            <a:r>
              <a:rPr lang="en-GB" dirty="0" smtClean="0">
                <a:latin typeface="Times New Roman" panose="02020603050405020304" pitchFamily="18" charset="0"/>
                <a:cs typeface="Times New Roman" panose="02020603050405020304" pitchFamily="18" charset="0"/>
              </a:rPr>
              <a:t>This is the first stage of conducting a research and involves identification of the research topic and  specific problem. </a:t>
            </a:r>
          </a:p>
          <a:p>
            <a:pPr>
              <a:buFont typeface="Wingdings" pitchFamily="2" charset="2"/>
              <a:buChar char="Ø"/>
            </a:pPr>
            <a:r>
              <a:rPr lang="en-GB" dirty="0" smtClean="0">
                <a:latin typeface="Times New Roman" panose="02020603050405020304" pitchFamily="18" charset="0"/>
                <a:cs typeface="Times New Roman" panose="02020603050405020304" pitchFamily="18" charset="0"/>
              </a:rPr>
              <a:t>An idea of an apparent development of business insight in the near </a:t>
            </a:r>
            <a:r>
              <a:rPr lang="en-GB" dirty="0">
                <a:latin typeface="Times New Roman" panose="02020603050405020304" pitchFamily="18" charset="0"/>
                <a:cs typeface="Times New Roman" panose="02020603050405020304" pitchFamily="18" charset="0"/>
              </a:rPr>
              <a:t>future is </a:t>
            </a:r>
            <a:r>
              <a:rPr lang="en-GB" dirty="0" smtClean="0">
                <a:latin typeface="Times New Roman" panose="02020603050405020304" pitchFamily="18" charset="0"/>
                <a:cs typeface="Times New Roman" panose="02020603050405020304" pitchFamily="18" charset="0"/>
              </a:rPr>
              <a:t>obtained.</a:t>
            </a:r>
          </a:p>
          <a:p>
            <a:pPr>
              <a:buFont typeface="Wingdings" pitchFamily="2" charset="2"/>
              <a:buChar char="Ø"/>
            </a:pPr>
            <a:r>
              <a:rPr lang="en-GB" dirty="0" smtClean="0">
                <a:latin typeface="Times New Roman" panose="02020603050405020304" pitchFamily="18" charset="0"/>
                <a:cs typeface="Times New Roman" panose="02020603050405020304" pitchFamily="18" charset="0"/>
              </a:rPr>
              <a:t>The profound significance of given problems for the  solving business queries must be put into consideration when choosing a topic and a problem of research. </a:t>
            </a:r>
          </a:p>
          <a:p>
            <a:pPr>
              <a:buFont typeface="Wingdings" pitchFamily="2" charset="2"/>
              <a:buChar char="Ø"/>
            </a:pPr>
            <a:r>
              <a:rPr lang="en-GB" dirty="0" smtClean="0">
                <a:latin typeface="Times New Roman" panose="02020603050405020304" pitchFamily="18" charset="0"/>
                <a:cs typeface="Times New Roman" panose="02020603050405020304" pitchFamily="18" charset="0"/>
              </a:rPr>
              <a:t>The research topic choice and design must be properly undertaken to give the research a positive meaning in solving an existing business problem.</a:t>
            </a:r>
          </a:p>
          <a:p>
            <a:pPr>
              <a:buFont typeface="Wingdings" pitchFamily="2" charset="2"/>
              <a:buChar char="Ø"/>
            </a:pPr>
            <a:r>
              <a:rPr lang="en-GB" dirty="0" smtClean="0">
                <a:latin typeface="Times New Roman" panose="02020603050405020304" pitchFamily="18" charset="0"/>
                <a:cs typeface="Times New Roman" panose="02020603050405020304" pitchFamily="18" charset="0"/>
              </a:rPr>
              <a:t>Selecting a convenient topic for  research work is one of the critical aspects of a  successful research. </a:t>
            </a:r>
            <a:endParaRPr lang="en-GB"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normAutofit/>
          </a:bodyPr>
          <a:lstStyle/>
          <a:p>
            <a:r>
              <a:rPr lang="en-GB" sz="4000" b="1" dirty="0" smtClean="0">
                <a:latin typeface="Times New Roman" panose="02020603050405020304" pitchFamily="18" charset="0"/>
                <a:cs typeface="Times New Roman" panose="02020603050405020304" pitchFamily="18" charset="0"/>
              </a:rPr>
              <a:t>Selection Of A Research Topic</a:t>
            </a:r>
            <a:endParaRPr lang="en-GB"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1297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pitchFamily="2" charset="2"/>
              <a:buChar char="Ø"/>
            </a:pPr>
            <a:r>
              <a:rPr lang="en-US" dirty="0" smtClean="0">
                <a:latin typeface="Times New Roman" panose="02020603050405020304" pitchFamily="18" charset="0"/>
                <a:cs typeface="Times New Roman" panose="02020603050405020304" pitchFamily="18" charset="0"/>
              </a:rPr>
              <a:t>After a business problem is established, it must be defined and expressed in the right format.</a:t>
            </a:r>
            <a:endParaRPr lang="en-GB" dirty="0" smtClean="0">
              <a:latin typeface="Times New Roman" panose="02020603050405020304" pitchFamily="18" charset="0"/>
              <a:cs typeface="Times New Roman" panose="02020603050405020304" pitchFamily="18" charset="0"/>
            </a:endParaRPr>
          </a:p>
          <a:p>
            <a:pPr>
              <a:buFont typeface="Wingdings" pitchFamily="2" charset="2"/>
              <a:buChar char="Ø"/>
            </a:pPr>
            <a:r>
              <a:rPr lang="en-US" dirty="0" smtClean="0">
                <a:latin typeface="Times New Roman" panose="02020603050405020304" pitchFamily="18" charset="0"/>
                <a:cs typeface="Times New Roman" panose="02020603050405020304" pitchFamily="18" charset="0"/>
              </a:rPr>
              <a:t>A good definition of the problem makes solution searching easy and systematic.</a:t>
            </a:r>
          </a:p>
          <a:p>
            <a:pPr>
              <a:buFont typeface="Wingdings" pitchFamily="2" charset="2"/>
              <a:buChar char="Ø"/>
            </a:pPr>
            <a:r>
              <a:rPr lang="en-US" dirty="0" smtClean="0">
                <a:latin typeface="Times New Roman" panose="02020603050405020304" pitchFamily="18" charset="0"/>
                <a:cs typeface="Times New Roman" panose="02020603050405020304" pitchFamily="18" charset="0"/>
              </a:rPr>
              <a:t>The problem should be stated in the right form such as questionnaire in a specified manner.</a:t>
            </a:r>
          </a:p>
          <a:p>
            <a:pPr>
              <a:buFont typeface="Wingdings" pitchFamily="2" charset="2"/>
              <a:buChar char="Ø"/>
            </a:pPr>
            <a:r>
              <a:rPr lang="en-US" dirty="0" smtClean="0">
                <a:latin typeface="Times New Roman" panose="02020603050405020304" pitchFamily="18" charset="0"/>
                <a:cs typeface="Times New Roman" panose="02020603050405020304" pitchFamily="18" charset="0"/>
              </a:rPr>
              <a:t>The ambiguities in the research question are removed by giving assumptions made.</a:t>
            </a:r>
          </a:p>
          <a:p>
            <a:pPr>
              <a:buFont typeface="Wingdings" pitchFamily="2" charset="2"/>
              <a:buChar char="Ø"/>
            </a:pPr>
            <a:r>
              <a:rPr lang="en-US" dirty="0" smtClean="0">
                <a:latin typeface="Times New Roman" panose="02020603050405020304" pitchFamily="18" charset="0"/>
                <a:cs typeface="Times New Roman" panose="02020603050405020304" pitchFamily="18" charset="0"/>
              </a:rPr>
              <a:t>The last steps involves a feasibility study of all assumed solutions independently.</a:t>
            </a:r>
          </a:p>
          <a:p>
            <a:pPr>
              <a:buFont typeface="Wingdings" pitchFamily="2" charset="2"/>
              <a:buChar char="Ø"/>
            </a:pPr>
            <a:endParaRPr lang="en-GB" dirty="0" smtClean="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normAutofit/>
          </a:bodyPr>
          <a:lstStyle/>
          <a:p>
            <a:r>
              <a:rPr lang="en-US" dirty="0" smtClean="0">
                <a:latin typeface="Times New Roman" panose="02020603050405020304" pitchFamily="18" charset="0"/>
                <a:cs typeface="Times New Roman" panose="02020603050405020304" pitchFamily="18" charset="0"/>
              </a:rPr>
              <a:t>Statement</a:t>
            </a:r>
            <a:r>
              <a:rPr lang="en-GB" b="1" dirty="0" smtClean="0">
                <a:latin typeface="Times New Roman" panose="02020603050405020304" pitchFamily="18" charset="0"/>
                <a:cs typeface="Times New Roman" panose="02020603050405020304" pitchFamily="18" charset="0"/>
              </a:rPr>
              <a:t> Of A Research Problem</a:t>
            </a:r>
            <a:endParaRPr lang="en-GB"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95273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pPr>
              <a:buFont typeface="Wingdings" pitchFamily="2" charset="2"/>
              <a:buChar char="Ø"/>
            </a:pPr>
            <a:r>
              <a:rPr lang="en-GB" dirty="0" smtClean="0">
                <a:latin typeface="Times New Roman" panose="02020603050405020304" pitchFamily="18" charset="0"/>
                <a:cs typeface="Times New Roman" panose="02020603050405020304" pitchFamily="18" charset="0"/>
              </a:rPr>
              <a:t>Literature survey is a collection of research publications, books and other documents related to the defined problem. </a:t>
            </a:r>
          </a:p>
          <a:p>
            <a:pPr>
              <a:buFont typeface="Wingdings" pitchFamily="2" charset="2"/>
              <a:buChar char="Ø"/>
            </a:pPr>
            <a:r>
              <a:rPr lang="en-GB" dirty="0" smtClean="0">
                <a:latin typeface="Times New Roman" panose="02020603050405020304" pitchFamily="18" charset="0"/>
                <a:cs typeface="Times New Roman" panose="02020603050405020304" pitchFamily="18" charset="0"/>
              </a:rPr>
              <a:t>One can survey the journals which publish abstracts of papers published in various journals, review articles related to the topic chosen, advanced level books on the chosen topic</a:t>
            </a:r>
          </a:p>
          <a:p>
            <a:pPr>
              <a:buFont typeface="Wingdings" pitchFamily="2" charset="2"/>
              <a:buChar char="Ø"/>
            </a:pPr>
            <a:r>
              <a:rPr lang="en-GB" dirty="0" smtClean="0">
                <a:latin typeface="Times New Roman" panose="02020603050405020304" pitchFamily="18" charset="0"/>
                <a:cs typeface="Times New Roman" panose="02020603050405020304" pitchFamily="18" charset="0"/>
              </a:rPr>
              <a:t>No research shall be complete unless we make use of the knowledge available in books, before attempting to plan the study. </a:t>
            </a:r>
          </a:p>
          <a:p>
            <a:pPr>
              <a:buFont typeface="Wingdings" pitchFamily="2" charset="2"/>
              <a:buChar char="Ø"/>
            </a:pPr>
            <a:r>
              <a:rPr lang="en-GB" dirty="0" smtClean="0">
                <a:latin typeface="Times New Roman" panose="02020603050405020304" pitchFamily="18" charset="0"/>
                <a:cs typeface="Times New Roman" panose="02020603050405020304" pitchFamily="18" charset="0"/>
              </a:rPr>
              <a:t>Literature survey helps us to sharpen the problem, reformulate it or even leads to defining other closely related problems</a:t>
            </a:r>
          </a:p>
          <a:p>
            <a:pPr>
              <a:buFont typeface="Wingdings" pitchFamily="2" charset="2"/>
              <a:buChar char="Ø"/>
            </a:pPr>
            <a:r>
              <a:rPr lang="en-GB" dirty="0" smtClean="0">
                <a:latin typeface="Times New Roman" panose="02020603050405020304" pitchFamily="18" charset="0"/>
                <a:cs typeface="Times New Roman" panose="02020603050405020304" pitchFamily="18" charset="0"/>
              </a:rPr>
              <a:t>Through survey one can collect relevant information about the problem. Clarity of ideas can be acquired through study of literature.</a:t>
            </a:r>
          </a:p>
          <a:p>
            <a:endParaRPr lang="en-GB" dirty="0"/>
          </a:p>
        </p:txBody>
      </p:sp>
      <p:sp>
        <p:nvSpPr>
          <p:cNvPr id="2" name="Title 1"/>
          <p:cNvSpPr>
            <a:spLocks noGrp="1"/>
          </p:cNvSpPr>
          <p:nvPr>
            <p:ph type="title"/>
          </p:nvPr>
        </p:nvSpPr>
        <p:spPr/>
        <p:txBody>
          <a:bodyPr>
            <a:normAutofit fontScale="90000"/>
          </a:bodyPr>
          <a:lstStyle/>
          <a:p>
            <a:r>
              <a:rPr lang="en-GB" b="1" dirty="0" smtClean="0">
                <a:latin typeface="Times New Roman" panose="02020603050405020304" pitchFamily="18" charset="0"/>
                <a:cs typeface="Times New Roman" panose="02020603050405020304" pitchFamily="18" charset="0"/>
              </a:rPr>
              <a:t>Literature Survey And Reference Collection</a:t>
            </a:r>
            <a:endParaRPr lang="en-GB"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3170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buFont typeface="Wingdings" pitchFamily="2" charset="2"/>
              <a:buChar char="Ø"/>
            </a:pPr>
            <a:r>
              <a:rPr lang="en-GB" dirty="0" smtClean="0">
                <a:latin typeface="Times New Roman" panose="02020603050405020304" pitchFamily="18" charset="0"/>
                <a:cs typeface="Times New Roman" panose="02020603050405020304" pitchFamily="18" charset="0"/>
              </a:rPr>
              <a:t>In this stage  secondary literature sources can be used  to identify the current state of the chosen topic.</a:t>
            </a:r>
          </a:p>
          <a:p>
            <a:pPr>
              <a:buFont typeface="Wingdings" pitchFamily="2" charset="2"/>
              <a:buChar char="Ø"/>
            </a:pPr>
            <a:r>
              <a:rPr lang="en-GB" dirty="0" smtClean="0">
                <a:latin typeface="Times New Roman" panose="02020603050405020304" pitchFamily="18" charset="0"/>
                <a:cs typeface="Times New Roman" panose="02020603050405020304" pitchFamily="18" charset="0"/>
              </a:rPr>
              <a:t>Inquiries can be made on several materials with information useful for proposed topics. </a:t>
            </a:r>
          </a:p>
          <a:p>
            <a:pPr>
              <a:buFont typeface="Wingdings" pitchFamily="2" charset="2"/>
              <a:buChar char="Ø"/>
            </a:pPr>
            <a:r>
              <a:rPr lang="en-GB" dirty="0" smtClean="0">
                <a:latin typeface="Times New Roman" panose="02020603050405020304" pitchFamily="18" charset="0"/>
                <a:cs typeface="Times New Roman" panose="02020603050405020304" pitchFamily="18" charset="0"/>
              </a:rPr>
              <a:t>Newspapers, books and journals and electronic media are useful sources of information to be used in this stage. </a:t>
            </a:r>
          </a:p>
          <a:p>
            <a:pPr>
              <a:buFont typeface="Wingdings" pitchFamily="2" charset="2"/>
              <a:buChar char="Ø"/>
            </a:pPr>
            <a:r>
              <a:rPr lang="en-GB" dirty="0" smtClean="0">
                <a:latin typeface="Times New Roman" panose="02020603050405020304" pitchFamily="18" charset="0"/>
                <a:cs typeface="Times New Roman" panose="02020603050405020304" pitchFamily="18" charset="0"/>
              </a:rPr>
              <a:t>A researcher should use currently published materials to ensure the information is relevant at the present time. </a:t>
            </a:r>
          </a:p>
          <a:p>
            <a:pPr>
              <a:buFont typeface="Wingdings" pitchFamily="2" charset="2"/>
              <a:buChar char="Ø"/>
            </a:pPr>
            <a:r>
              <a:rPr lang="en-GB" dirty="0" smtClean="0">
                <a:latin typeface="Times New Roman" panose="02020603050405020304" pitchFamily="18" charset="0"/>
                <a:cs typeface="Times New Roman" panose="02020603050405020304" pitchFamily="18" charset="0"/>
              </a:rPr>
              <a:t> A business researcher should vet the credibility of materials outsourced from internet to ascertain the information the y contain is accurate. </a:t>
            </a:r>
            <a:endParaRPr lang="en-GB"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normAutofit fontScale="90000"/>
          </a:bodyPr>
          <a:lstStyle/>
          <a:p>
            <a:r>
              <a:rPr lang="en-GB" b="1" dirty="0" smtClean="0">
                <a:latin typeface="Times New Roman" panose="02020603050405020304" pitchFamily="18" charset="0"/>
                <a:cs typeface="Times New Roman" panose="02020603050405020304" pitchFamily="18" charset="0"/>
              </a:rPr>
              <a:t>Assessment Of Current Status Of The Topic Chosen</a:t>
            </a:r>
            <a:endParaRPr lang="en-GB"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2810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buFont typeface="Wingdings" pitchFamily="2" charset="2"/>
              <a:buChar char="Ø"/>
            </a:pPr>
            <a:r>
              <a:rPr lang="en-US" dirty="0" smtClean="0">
                <a:latin typeface="Times New Roman" panose="02020603050405020304" pitchFamily="18" charset="0"/>
                <a:cs typeface="Times New Roman" panose="02020603050405020304" pitchFamily="18" charset="0"/>
              </a:rPr>
              <a:t>The expected outcomes of  a  researcher upon completing an experiment, numerical scrutiny or theoretical analysis form hypothesis.</a:t>
            </a:r>
          </a:p>
          <a:p>
            <a:pPr>
              <a:buFont typeface="Wingdings" pitchFamily="2" charset="2"/>
              <a:buChar char="Ø"/>
            </a:pPr>
            <a:r>
              <a:rPr lang="en-US" dirty="0" smtClean="0">
                <a:latin typeface="Times New Roman" panose="02020603050405020304" pitchFamily="18" charset="0"/>
                <a:cs typeface="Times New Roman" panose="02020603050405020304" pitchFamily="18" charset="0"/>
              </a:rPr>
              <a:t>Every researcher has an expected outcome after reviewing literature concerning a particular business topic even before the actual work.</a:t>
            </a:r>
          </a:p>
          <a:p>
            <a:pPr>
              <a:buFont typeface="Wingdings" pitchFamily="2" charset="2"/>
              <a:buChar char="Ø"/>
            </a:pPr>
            <a:r>
              <a:rPr lang="en-US" dirty="0" smtClean="0">
                <a:latin typeface="Times New Roman" panose="02020603050405020304" pitchFamily="18" charset="0"/>
                <a:cs typeface="Times New Roman" panose="02020603050405020304" pitchFamily="18" charset="0"/>
              </a:rPr>
              <a:t>They are usually stated in list form using term if-then following a logical arrangement.</a:t>
            </a:r>
            <a:endParaRPr lang="en-GB" dirty="0" smtClean="0">
              <a:latin typeface="Times New Roman" panose="02020603050405020304" pitchFamily="18" charset="0"/>
              <a:cs typeface="Times New Roman" panose="02020603050405020304" pitchFamily="18" charset="0"/>
            </a:endParaRPr>
          </a:p>
          <a:p>
            <a:pPr>
              <a:buFont typeface="Wingdings" pitchFamily="2" charset="2"/>
              <a:buChar char="Ø"/>
            </a:pPr>
            <a:r>
              <a:rPr lang="en-GB" dirty="0" smtClean="0">
                <a:latin typeface="Times New Roman" panose="02020603050405020304" pitchFamily="18" charset="0"/>
                <a:cs typeface="Times New Roman" panose="02020603050405020304" pitchFamily="18" charset="0"/>
              </a:rPr>
              <a:t>Formulation of hypothesis is done after reviewing important literature and present knowledge in the research topic. </a:t>
            </a:r>
          </a:p>
          <a:p>
            <a:pPr>
              <a:buFont typeface="Wingdings" pitchFamily="2" charset="2"/>
              <a:buChar char="Ø"/>
            </a:pPr>
            <a:r>
              <a:rPr lang="en-US" dirty="0" smtClean="0">
                <a:latin typeface="Times New Roman" panose="02020603050405020304" pitchFamily="18" charset="0"/>
                <a:cs typeface="Times New Roman" panose="02020603050405020304" pitchFamily="18" charset="0"/>
              </a:rPr>
              <a:t>A deep insight in the topic contributes greatly in formulation of perfect hypothesis and variables should be adequately defined.</a:t>
            </a:r>
            <a:endParaRPr lang="en-GB" dirty="0" smtClean="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lstStyle/>
          <a:p>
            <a:r>
              <a:rPr lang="en-GB" b="1" dirty="0" smtClean="0">
                <a:latin typeface="Times New Roman" panose="02020603050405020304" pitchFamily="18" charset="0"/>
                <a:cs typeface="Times New Roman" panose="02020603050405020304" pitchFamily="18" charset="0"/>
              </a:rPr>
              <a:t>Formulation Of Hypotheses</a:t>
            </a:r>
            <a:endParaRPr lang="en-GB"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4522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buFont typeface="Wingdings" pitchFamily="2" charset="2"/>
              <a:buChar char="Ø"/>
            </a:pPr>
            <a:r>
              <a:rPr lang="en-US" dirty="0" smtClean="0">
                <a:latin typeface="Times New Roman" panose="02020603050405020304" pitchFamily="18" charset="0"/>
                <a:cs typeface="Times New Roman" panose="02020603050405020304" pitchFamily="18" charset="0"/>
              </a:rPr>
              <a:t>A research design specifies the approach to be used in solving the business problem.</a:t>
            </a:r>
          </a:p>
          <a:p>
            <a:pPr>
              <a:buFont typeface="Wingdings" pitchFamily="2" charset="2"/>
              <a:buChar char="Ø"/>
            </a:pPr>
            <a:r>
              <a:rPr lang="en-US" dirty="0" smtClean="0">
                <a:latin typeface="Times New Roman" panose="02020603050405020304" pitchFamily="18" charset="0"/>
                <a:cs typeface="Times New Roman" panose="02020603050405020304" pitchFamily="18" charset="0"/>
              </a:rPr>
              <a:t>The design contains sources to be used, the time frame and the cost of the research.</a:t>
            </a:r>
            <a:endParaRPr lang="en-GB" dirty="0" smtClean="0">
              <a:latin typeface="Times New Roman" panose="02020603050405020304" pitchFamily="18" charset="0"/>
              <a:cs typeface="Times New Roman" panose="02020603050405020304" pitchFamily="18" charset="0"/>
            </a:endParaRPr>
          </a:p>
          <a:p>
            <a:pPr>
              <a:buFont typeface="Wingdings" pitchFamily="2" charset="2"/>
              <a:buChar char="Ø"/>
            </a:pPr>
            <a:r>
              <a:rPr lang="en-US" dirty="0" smtClean="0">
                <a:latin typeface="Times New Roman" panose="02020603050405020304" pitchFamily="18" charset="0"/>
                <a:cs typeface="Times New Roman" panose="02020603050405020304" pitchFamily="18" charset="0"/>
              </a:rPr>
              <a:t>As a foundation of the research work, it leads to a systematic and a logical way of conducting a business research.</a:t>
            </a:r>
            <a:endParaRPr lang="en-GB" dirty="0" smtClean="0">
              <a:latin typeface="Times New Roman" panose="02020603050405020304" pitchFamily="18" charset="0"/>
              <a:cs typeface="Times New Roman" panose="02020603050405020304" pitchFamily="18" charset="0"/>
            </a:endParaRPr>
          </a:p>
          <a:p>
            <a:pPr>
              <a:buFont typeface="Wingdings" pitchFamily="2" charset="2"/>
              <a:buChar char="Ø"/>
            </a:pPr>
            <a:r>
              <a:rPr lang="en-GB" dirty="0" smtClean="0">
                <a:latin typeface="Times New Roman" panose="02020603050405020304" pitchFamily="18" charset="0"/>
                <a:cs typeface="Times New Roman" panose="02020603050405020304" pitchFamily="18" charset="0"/>
              </a:rPr>
              <a:t>After a research design has been selected </a:t>
            </a:r>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the actual research can begin. </a:t>
            </a:r>
          </a:p>
          <a:p>
            <a:pPr>
              <a:buFont typeface="Wingdings" pitchFamily="2" charset="2"/>
              <a:buChar char="Ø"/>
            </a:pPr>
            <a:r>
              <a:rPr lang="en-US" dirty="0" smtClean="0">
                <a:latin typeface="Times New Roman" panose="02020603050405020304" pitchFamily="18" charset="0"/>
                <a:cs typeface="Times New Roman" panose="02020603050405020304" pitchFamily="18" charset="0"/>
              </a:rPr>
              <a:t>Business research uses mathematical and experimental methods to carry out research.</a:t>
            </a:r>
          </a:p>
          <a:p>
            <a:pPr>
              <a:buFont typeface="Wingdings" pitchFamily="2" charset="2"/>
              <a:buChar char="Ø"/>
            </a:pPr>
            <a:r>
              <a:rPr lang="en-US" dirty="0" smtClean="0">
                <a:latin typeface="Times New Roman" panose="02020603050405020304" pitchFamily="18" charset="0"/>
                <a:cs typeface="Times New Roman" panose="02020603050405020304" pitchFamily="18" charset="0"/>
              </a:rPr>
              <a:t>Choice is determined by amount of time available to carry out research and budget size. </a:t>
            </a:r>
            <a:endParaRPr lang="en-GB" dirty="0" smtClean="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normAutofit/>
          </a:bodyPr>
          <a:lstStyle/>
          <a:p>
            <a:r>
              <a:rPr lang="en-GB" sz="4000" dirty="0" smtClean="0">
                <a:latin typeface="Times New Roman" pitchFamily="18" charset="0"/>
                <a:cs typeface="Times New Roman" pitchFamily="18" charset="0"/>
              </a:rPr>
              <a:t>Selection of Research</a:t>
            </a:r>
            <a:r>
              <a:rPr lang="en-GB" sz="4000" b="1" dirty="0" smtClean="0">
                <a:latin typeface="Times New Roman" pitchFamily="18" charset="0"/>
                <a:cs typeface="Times New Roman" pitchFamily="18" charset="0"/>
              </a:rPr>
              <a:t> Design</a:t>
            </a:r>
            <a:endParaRPr lang="en-GB" sz="4000" b="1" dirty="0">
              <a:latin typeface="Times New Roman" pitchFamily="18" charset="0"/>
              <a:cs typeface="Times New Roman" pitchFamily="18" charset="0"/>
            </a:endParaRPr>
          </a:p>
        </p:txBody>
      </p:sp>
    </p:spTree>
    <p:extLst>
      <p:ext uri="{BB962C8B-B14F-4D97-AF65-F5344CB8AC3E}">
        <p14:creationId xmlns:p14="http://schemas.microsoft.com/office/powerpoint/2010/main" val="132631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a:buFont typeface="Wingdings" pitchFamily="2" charset="2"/>
              <a:buChar char="Ø"/>
            </a:pPr>
            <a:r>
              <a:rPr lang="en-GB" dirty="0" smtClean="0">
                <a:latin typeface="Times New Roman" pitchFamily="18" charset="0"/>
                <a:cs typeface="Times New Roman" pitchFamily="18" charset="0"/>
              </a:rPr>
              <a:t>When a study is carried out the original contribution and should not have any duplication of past research. </a:t>
            </a:r>
          </a:p>
          <a:p>
            <a:pPr>
              <a:buFont typeface="Wingdings" pitchFamily="2" charset="2"/>
              <a:buChar char="Ø"/>
            </a:pPr>
            <a:r>
              <a:rPr lang="en-GB" dirty="0" smtClean="0">
                <a:latin typeface="Times New Roman" pitchFamily="18" charset="0"/>
                <a:cs typeface="Times New Roman" pitchFamily="18" charset="0"/>
              </a:rPr>
              <a:t>New ideas should be used by a research to obtain novel results by getting deep insights to the research problem. when carrying out research. </a:t>
            </a:r>
          </a:p>
          <a:p>
            <a:pPr>
              <a:buFont typeface="Wingdings" pitchFamily="2" charset="2"/>
              <a:buChar char="Ø"/>
            </a:pPr>
            <a:r>
              <a:rPr lang="en-GB" dirty="0" smtClean="0">
                <a:latin typeface="Times New Roman" pitchFamily="18" charset="0"/>
                <a:cs typeface="Times New Roman" pitchFamily="18" charset="0"/>
              </a:rPr>
              <a:t>The researcher should ensure  there is regular interactions between the first formulated hypothesis, actual observation and theoretical analysis concepts. </a:t>
            </a:r>
          </a:p>
          <a:p>
            <a:pPr>
              <a:buFont typeface="Wingdings" pitchFamily="2" charset="2"/>
              <a:buChar char="Ø"/>
            </a:pPr>
            <a:r>
              <a:rPr lang="en-GB" dirty="0" smtClean="0">
                <a:latin typeface="Times New Roman" pitchFamily="18" charset="0"/>
                <a:cs typeface="Times New Roman" pitchFamily="18" charset="0"/>
              </a:rPr>
              <a:t> This interaction gives rise to originality and creativity in the research and a researcher should focus on giving rise to such interactions. </a:t>
            </a:r>
          </a:p>
          <a:p>
            <a:pPr>
              <a:buFont typeface="Wingdings" pitchFamily="2" charset="2"/>
              <a:buChar char="Ø"/>
            </a:pPr>
            <a:r>
              <a:rPr lang="en-GB" dirty="0" smtClean="0">
                <a:latin typeface="Times New Roman" pitchFamily="18" charset="0"/>
                <a:cs typeface="Times New Roman" pitchFamily="18" charset="0"/>
              </a:rPr>
              <a:t>When carrying out research by use of computer, the algorithms should be pre-tested for any errors to give precise results and reduce human input errors. </a:t>
            </a:r>
          </a:p>
        </p:txBody>
      </p:sp>
      <p:sp>
        <p:nvSpPr>
          <p:cNvPr id="2" name="Title 1"/>
          <p:cNvSpPr>
            <a:spLocks noGrp="1"/>
          </p:cNvSpPr>
          <p:nvPr>
            <p:ph type="title"/>
          </p:nvPr>
        </p:nvSpPr>
        <p:spPr/>
        <p:txBody>
          <a:bodyPr>
            <a:normAutofit fontScale="90000"/>
          </a:bodyPr>
          <a:lstStyle/>
          <a:p>
            <a:r>
              <a:rPr lang="en-GB" b="1" dirty="0" smtClean="0">
                <a:latin typeface="Times New Roman" pitchFamily="18" charset="0"/>
                <a:cs typeface="Times New Roman" pitchFamily="18" charset="0"/>
              </a:rPr>
              <a:t/>
            </a:r>
            <a:br>
              <a:rPr lang="en-GB" b="1" dirty="0" smtClean="0">
                <a:latin typeface="Times New Roman" pitchFamily="18" charset="0"/>
                <a:cs typeface="Times New Roman" pitchFamily="18" charset="0"/>
              </a:rPr>
            </a:br>
            <a:r>
              <a:rPr lang="en-GB" b="1" dirty="0" smtClean="0">
                <a:latin typeface="Times New Roman" pitchFamily="18" charset="0"/>
                <a:cs typeface="Times New Roman" pitchFamily="18" charset="0"/>
              </a:rPr>
              <a:t>Actual Research</a:t>
            </a:r>
            <a:r>
              <a:rPr lang="en-GB" dirty="0"/>
              <a:t/>
            </a:r>
            <a:br>
              <a:rPr lang="en-GB" dirty="0"/>
            </a:br>
            <a:endParaRPr lang="en-GB" dirty="0"/>
          </a:p>
        </p:txBody>
      </p:sp>
    </p:spTree>
    <p:extLst>
      <p:ext uri="{BB962C8B-B14F-4D97-AF65-F5344CB8AC3E}">
        <p14:creationId xmlns:p14="http://schemas.microsoft.com/office/powerpoint/2010/main" val="29493532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buFont typeface="Wingdings" pitchFamily="2" charset="2"/>
              <a:buChar char="Ø"/>
            </a:pPr>
            <a:r>
              <a:rPr lang="en-GB" sz="2300" dirty="0" smtClean="0">
                <a:latin typeface="Times New Roman" panose="02020603050405020304" pitchFamily="18" charset="0"/>
                <a:cs typeface="Times New Roman" panose="02020603050405020304" pitchFamily="18" charset="0"/>
              </a:rPr>
              <a:t>Meaning of results is given by use of concrete results obtained during the  research.</a:t>
            </a:r>
          </a:p>
          <a:p>
            <a:pPr>
              <a:buFont typeface="Wingdings" pitchFamily="2" charset="2"/>
              <a:buChar char="Ø"/>
            </a:pPr>
            <a:r>
              <a:rPr lang="en-GB" sz="2300" dirty="0" smtClean="0">
                <a:latin typeface="Times New Roman" panose="02020603050405020304" pitchFamily="18" charset="0"/>
                <a:cs typeface="Times New Roman" panose="02020603050405020304" pitchFamily="18" charset="0"/>
              </a:rPr>
              <a:t>Every detail of results obtained is evaluated giving its cause and effect.</a:t>
            </a:r>
          </a:p>
          <a:p>
            <a:pPr>
              <a:buFont typeface="Wingdings" pitchFamily="2" charset="2"/>
              <a:buChar char="Ø"/>
            </a:pPr>
            <a:r>
              <a:rPr lang="en-GB" sz="2300" dirty="0" smtClean="0">
                <a:latin typeface="Times New Roman" panose="02020603050405020304" pitchFamily="18" charset="0"/>
                <a:cs typeface="Times New Roman" panose="02020603050405020304" pitchFamily="18" charset="0"/>
              </a:rPr>
              <a:t>A conclusion is drawn based on evaluations of results from the study and gives relationship of processes carried out and results obtained. </a:t>
            </a:r>
          </a:p>
          <a:p>
            <a:pPr>
              <a:buFont typeface="Wingdings" pitchFamily="2" charset="2"/>
              <a:buChar char="Ø"/>
            </a:pPr>
            <a:r>
              <a:rPr lang="en-GB" sz="2300" dirty="0" smtClean="0">
                <a:latin typeface="Times New Roman" panose="02020603050405020304" pitchFamily="18" charset="0"/>
                <a:cs typeface="Times New Roman" panose="02020603050405020304" pitchFamily="18" charset="0"/>
              </a:rPr>
              <a:t>Utility of the research outcome depends on the accuracy of results interpretation and its is the most important part of a research. </a:t>
            </a:r>
          </a:p>
          <a:p>
            <a:pPr>
              <a:buFont typeface="Wingdings" pitchFamily="2" charset="2"/>
              <a:buChar char="Ø"/>
            </a:pPr>
            <a:r>
              <a:rPr lang="en-GB" sz="2300" dirty="0" smtClean="0">
                <a:latin typeface="Times New Roman" panose="02020603050405020304" pitchFamily="18" charset="0"/>
                <a:cs typeface="Times New Roman" panose="02020603050405020304" pitchFamily="18" charset="0"/>
              </a:rPr>
              <a:t>Every evidence important to the research question is given and a probable solution is hypothesised and implication is pointed out. </a:t>
            </a:r>
            <a:endParaRPr lang="en-GB" sz="2300" dirty="0"/>
          </a:p>
        </p:txBody>
      </p:sp>
      <p:sp>
        <p:nvSpPr>
          <p:cNvPr id="2" name="Title 1"/>
          <p:cNvSpPr>
            <a:spLocks noGrp="1"/>
          </p:cNvSpPr>
          <p:nvPr>
            <p:ph type="title"/>
          </p:nvPr>
        </p:nvSpPr>
        <p:spPr/>
        <p:txBody>
          <a:bodyPr>
            <a:normAutofit fontScale="90000"/>
          </a:bodyPr>
          <a:lstStyle/>
          <a:p>
            <a:r>
              <a:rPr lang="en-GB" dirty="0" smtClean="0">
                <a:latin typeface="Times New Roman" panose="02020603050405020304" pitchFamily="18" charset="0"/>
                <a:cs typeface="Times New Roman" panose="02020603050405020304" pitchFamily="18" charset="0"/>
              </a:rPr>
              <a:t/>
            </a:r>
            <a:br>
              <a:rPr lang="en-GB" dirty="0" smtClean="0">
                <a:latin typeface="Times New Roman" panose="02020603050405020304" pitchFamily="18" charset="0"/>
                <a:cs typeface="Times New Roman" panose="02020603050405020304" pitchFamily="18" charset="0"/>
              </a:rPr>
            </a:br>
            <a:r>
              <a:rPr lang="en-GB" b="1" dirty="0" smtClean="0">
                <a:latin typeface="Times New Roman" panose="02020603050405020304" pitchFamily="18" charset="0"/>
                <a:cs typeface="Times New Roman" panose="02020603050405020304" pitchFamily="18" charset="0"/>
              </a:rPr>
              <a:t>Data Analysis &amp;Interpretation Of Result</a:t>
            </a:r>
            <a:r>
              <a:rPr lang="en-GB" dirty="0"/>
              <a:t/>
            </a:r>
            <a:br>
              <a:rPr lang="en-GB" dirty="0"/>
            </a:br>
            <a:endParaRPr lang="en-GB" dirty="0"/>
          </a:p>
        </p:txBody>
      </p:sp>
    </p:spTree>
    <p:extLst>
      <p:ext uri="{BB962C8B-B14F-4D97-AF65-F5344CB8AC3E}">
        <p14:creationId xmlns:p14="http://schemas.microsoft.com/office/powerpoint/2010/main" val="21902455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525963"/>
          </a:xfrm>
        </p:spPr>
        <p:txBody>
          <a:bodyPr>
            <a:normAutofit fontScale="25000" lnSpcReduction="20000"/>
          </a:bodyPr>
          <a:lstStyle/>
          <a:p>
            <a:pPr>
              <a:buFont typeface="Wingdings" pitchFamily="2" charset="2"/>
              <a:buChar char="Ø"/>
            </a:pPr>
            <a:r>
              <a:rPr lang="en-GB" sz="8600" dirty="0" smtClean="0">
                <a:latin typeface="Times New Roman" panose="02020603050405020304" pitchFamily="18" charset="0"/>
                <a:cs typeface="Times New Roman" panose="02020603050405020304" pitchFamily="18" charset="0"/>
              </a:rPr>
              <a:t>This stage involves delivery of the work carried out either in a written format or orally.</a:t>
            </a:r>
          </a:p>
          <a:p>
            <a:pPr>
              <a:buFont typeface="Wingdings" pitchFamily="2" charset="2"/>
              <a:buChar char="Ø"/>
            </a:pPr>
            <a:r>
              <a:rPr lang="en-GB" sz="8600" dirty="0" smtClean="0">
                <a:latin typeface="Times New Roman" panose="02020603050405020304" pitchFamily="18" charset="0"/>
                <a:cs typeface="Times New Roman" panose="02020603050405020304" pitchFamily="18" charset="0"/>
              </a:rPr>
              <a:t>An exceptional report should be clear and interesting with good results which are logical and concise.</a:t>
            </a:r>
          </a:p>
          <a:p>
            <a:pPr>
              <a:buFont typeface="Wingdings" pitchFamily="2" charset="2"/>
              <a:buChar char="Ø"/>
            </a:pPr>
            <a:r>
              <a:rPr lang="en-GB" sz="8600" dirty="0" smtClean="0">
                <a:latin typeface="Times New Roman" panose="02020603050405020304" pitchFamily="18" charset="0"/>
                <a:cs typeface="Times New Roman" panose="02020603050405020304" pitchFamily="18" charset="0"/>
              </a:rPr>
              <a:t>The research report should have three main parts which are:</a:t>
            </a:r>
            <a:endParaRPr lang="en-GB" sz="8600" dirty="0">
              <a:latin typeface="Times New Roman" panose="02020603050405020304" pitchFamily="18" charset="0"/>
              <a:cs typeface="Times New Roman" panose="02020603050405020304" pitchFamily="18" charset="0"/>
            </a:endParaRPr>
          </a:p>
          <a:p>
            <a:pPr marL="0" indent="0">
              <a:buNone/>
            </a:pPr>
            <a:r>
              <a:rPr lang="en-GB" sz="8600" dirty="0" smtClean="0">
                <a:latin typeface="Times New Roman" panose="02020603050405020304" pitchFamily="18" charset="0"/>
                <a:cs typeface="Times New Roman" panose="02020603050405020304" pitchFamily="18" charset="0"/>
              </a:rPr>
              <a:t>	(a) Preliminary pages that should contain the title of the 	research report, 	acknowledgment to individuals and institutions 	and a 	table of contents.</a:t>
            </a:r>
          </a:p>
          <a:p>
            <a:pPr marL="0" indent="0">
              <a:buNone/>
            </a:pPr>
            <a:r>
              <a:rPr lang="en-GB" sz="8600" dirty="0" smtClean="0">
                <a:latin typeface="Times New Roman" panose="02020603050405020304" pitchFamily="18" charset="0"/>
                <a:cs typeface="Times New Roman" panose="02020603050405020304" pitchFamily="18" charset="0"/>
              </a:rPr>
              <a:t>	(b) Main body. This part contains every aspect of the research 	conducted and results obtained. It should contain an 	introduction, area and procedure of study, results and 	conclusion.</a:t>
            </a:r>
          </a:p>
          <a:p>
            <a:pPr marL="0" indent="0">
              <a:buNone/>
            </a:pPr>
            <a:r>
              <a:rPr lang="en-GB" sz="8600" dirty="0" smtClean="0">
                <a:latin typeface="Times New Roman" panose="02020603050405020304" pitchFamily="18" charset="0"/>
                <a:cs typeface="Times New Roman" panose="02020603050405020304" pitchFamily="18" charset="0"/>
              </a:rPr>
              <a:t>	(</a:t>
            </a:r>
            <a:r>
              <a:rPr lang="en-GB" sz="8600" dirty="0">
                <a:latin typeface="Times New Roman" panose="02020603050405020304" pitchFamily="18" charset="0"/>
                <a:cs typeface="Times New Roman" panose="02020603050405020304" pitchFamily="18" charset="0"/>
              </a:rPr>
              <a:t>c</a:t>
            </a:r>
            <a:r>
              <a:rPr lang="en-GB" sz="8600" dirty="0" smtClean="0">
                <a:latin typeface="Times New Roman" panose="02020603050405020304" pitchFamily="18" charset="0"/>
                <a:cs typeface="Times New Roman" panose="02020603050405020304" pitchFamily="18" charset="0"/>
              </a:rPr>
              <a:t>) The end. It comprises of references, appendices, tables and 	figures, computer programs data output tables.</a:t>
            </a:r>
          </a:p>
          <a:p>
            <a:endParaRPr lang="en-GB" dirty="0"/>
          </a:p>
        </p:txBody>
      </p:sp>
      <p:sp>
        <p:nvSpPr>
          <p:cNvPr id="2" name="Title 1"/>
          <p:cNvSpPr>
            <a:spLocks noGrp="1"/>
          </p:cNvSpPr>
          <p:nvPr>
            <p:ph type="title"/>
          </p:nvPr>
        </p:nvSpPr>
        <p:spPr/>
        <p:txBody>
          <a:bodyPr>
            <a:normAutofit fontScale="90000"/>
          </a:bodyPr>
          <a:lstStyle/>
          <a:p>
            <a:r>
              <a:rPr lang="en-GB" b="1" dirty="0" smtClean="0">
                <a:latin typeface="Times New Roman" pitchFamily="18" charset="0"/>
                <a:cs typeface="Times New Roman" pitchFamily="18" charset="0"/>
              </a:rPr>
              <a:t/>
            </a:r>
            <a:br>
              <a:rPr lang="en-GB" b="1" dirty="0" smtClean="0">
                <a:latin typeface="Times New Roman" pitchFamily="18" charset="0"/>
                <a:cs typeface="Times New Roman" pitchFamily="18" charset="0"/>
              </a:rPr>
            </a:br>
            <a:r>
              <a:rPr lang="en-GB" b="1" dirty="0" smtClean="0">
                <a:latin typeface="Times New Roman" pitchFamily="18" charset="0"/>
                <a:cs typeface="Times New Roman" pitchFamily="18" charset="0"/>
              </a:rPr>
              <a:t>Report Writing</a:t>
            </a:r>
            <a:r>
              <a:rPr lang="en-GB" dirty="0"/>
              <a:t/>
            </a:r>
            <a:br>
              <a:rPr lang="en-GB" dirty="0"/>
            </a:br>
            <a:endParaRPr lang="en-GB" dirty="0"/>
          </a:p>
        </p:txBody>
      </p:sp>
    </p:spTree>
    <p:extLst>
      <p:ext uri="{BB962C8B-B14F-4D97-AF65-F5344CB8AC3E}">
        <p14:creationId xmlns:p14="http://schemas.microsoft.com/office/powerpoint/2010/main" val="41409791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457200">
              <a:buNone/>
            </a:pPr>
            <a:r>
              <a:rPr lang="en-GB" sz="2000" dirty="0">
                <a:latin typeface="Times New Roman" pitchFamily="18" charset="0"/>
                <a:cs typeface="Times New Roman" pitchFamily="18" charset="0"/>
              </a:rPr>
              <a:t>Blessing, L. T., &amp; Chakrabarti, A. (2009). </a:t>
            </a:r>
            <a:r>
              <a:rPr lang="en-GB" sz="2000" i="1" dirty="0">
                <a:latin typeface="Times New Roman" pitchFamily="18" charset="0"/>
                <a:cs typeface="Times New Roman" pitchFamily="18" charset="0"/>
              </a:rPr>
              <a:t>DRM: A Design </a:t>
            </a:r>
            <a:r>
              <a:rPr lang="en-GB" sz="2000" i="1" dirty="0" err="1">
                <a:latin typeface="Times New Roman" pitchFamily="18" charset="0"/>
                <a:cs typeface="Times New Roman" pitchFamily="18" charset="0"/>
              </a:rPr>
              <a:t>Reseach</a:t>
            </a:r>
            <a:r>
              <a:rPr lang="en-GB" sz="2000" i="1" dirty="0">
                <a:latin typeface="Times New Roman" pitchFamily="18" charset="0"/>
                <a:cs typeface="Times New Roman" pitchFamily="18" charset="0"/>
              </a:rPr>
              <a:t> Methodology</a:t>
            </a:r>
            <a:r>
              <a:rPr lang="en-GB" sz="2000" dirty="0">
                <a:latin typeface="Times New Roman" pitchFamily="18" charset="0"/>
                <a:cs typeface="Times New Roman" pitchFamily="18" charset="0"/>
              </a:rPr>
              <a:t> (pp. 13-42). Springer London</a:t>
            </a:r>
            <a:r>
              <a:rPr lang="en-GB" sz="2000" dirty="0" smtClean="0">
                <a:latin typeface="Times New Roman" pitchFamily="18" charset="0"/>
                <a:cs typeface="Times New Roman" pitchFamily="18" charset="0"/>
              </a:rPr>
              <a:t>.</a:t>
            </a:r>
          </a:p>
          <a:p>
            <a:pPr marL="109728" indent="-457200">
              <a:buNone/>
            </a:pPr>
            <a:r>
              <a:rPr lang="en-GB" sz="2000" dirty="0">
                <a:latin typeface="Times New Roman" pitchFamily="18" charset="0"/>
                <a:cs typeface="Times New Roman" pitchFamily="18" charset="0"/>
              </a:rPr>
              <a:t>Gog, M. (2015). Case study research. </a:t>
            </a:r>
            <a:r>
              <a:rPr lang="en-GB" sz="2000" i="1" dirty="0">
                <a:latin typeface="Times New Roman" pitchFamily="18" charset="0"/>
                <a:cs typeface="Times New Roman" pitchFamily="18" charset="0"/>
              </a:rPr>
              <a:t>International Journal of Sales, Retailing &amp; Marketing</a:t>
            </a:r>
            <a:r>
              <a:rPr lang="en-GB" sz="2000" dirty="0">
                <a:latin typeface="Times New Roman" pitchFamily="18" charset="0"/>
                <a:cs typeface="Times New Roman" pitchFamily="18" charset="0"/>
              </a:rPr>
              <a:t>, </a:t>
            </a:r>
            <a:r>
              <a:rPr lang="en-GB" sz="2000" i="1" dirty="0">
                <a:latin typeface="Times New Roman" pitchFamily="18" charset="0"/>
                <a:cs typeface="Times New Roman" pitchFamily="18" charset="0"/>
              </a:rPr>
              <a:t>4</a:t>
            </a:r>
            <a:r>
              <a:rPr lang="en-GB" sz="2000" dirty="0">
                <a:latin typeface="Times New Roman" pitchFamily="18" charset="0"/>
                <a:cs typeface="Times New Roman" pitchFamily="18" charset="0"/>
              </a:rPr>
              <a:t>(9), 33-41</a:t>
            </a:r>
            <a:r>
              <a:rPr lang="en-GB" sz="2000" dirty="0" smtClean="0">
                <a:latin typeface="Times New Roman" pitchFamily="18" charset="0"/>
                <a:cs typeface="Times New Roman" pitchFamily="18" charset="0"/>
              </a:rPr>
              <a:t>.</a:t>
            </a:r>
          </a:p>
          <a:p>
            <a:pPr marL="109728" indent="-457200">
              <a:buNone/>
            </a:pPr>
            <a:r>
              <a:rPr lang="en-GB" sz="2000" dirty="0">
                <a:latin typeface="Times New Roman" pitchFamily="18" charset="0"/>
                <a:cs typeface="Times New Roman" pitchFamily="18" charset="0"/>
              </a:rPr>
              <a:t>Kotzab, H., </a:t>
            </a:r>
            <a:r>
              <a:rPr lang="en-GB" sz="2000" dirty="0" err="1">
                <a:latin typeface="Times New Roman" pitchFamily="18" charset="0"/>
                <a:cs typeface="Times New Roman" pitchFamily="18" charset="0"/>
              </a:rPr>
              <a:t>Seuring</a:t>
            </a:r>
            <a:r>
              <a:rPr lang="en-GB" sz="2000" dirty="0">
                <a:latin typeface="Times New Roman" pitchFamily="18" charset="0"/>
                <a:cs typeface="Times New Roman" pitchFamily="18" charset="0"/>
              </a:rPr>
              <a:t>, S., Müller, M., &amp; Reiner, G. (Eds.). (2006). </a:t>
            </a:r>
            <a:r>
              <a:rPr lang="en-GB" sz="2000" i="1" dirty="0">
                <a:latin typeface="Times New Roman" pitchFamily="18" charset="0"/>
                <a:cs typeface="Times New Roman" pitchFamily="18" charset="0"/>
              </a:rPr>
              <a:t>Research methodologies in supply chain management</a:t>
            </a:r>
            <a:r>
              <a:rPr lang="en-GB" sz="2000" dirty="0">
                <a:latin typeface="Times New Roman" pitchFamily="18" charset="0"/>
                <a:cs typeface="Times New Roman" pitchFamily="18" charset="0"/>
              </a:rPr>
              <a:t>. Springer Science &amp; Business Media.</a:t>
            </a:r>
          </a:p>
          <a:p>
            <a:pPr marL="109728" indent="-457200">
              <a:buNone/>
            </a:pPr>
            <a:r>
              <a:rPr lang="en-GB" sz="2000" dirty="0" smtClean="0">
                <a:latin typeface="Times New Roman" pitchFamily="18" charset="0"/>
                <a:cs typeface="Times New Roman" pitchFamily="18" charset="0"/>
              </a:rPr>
              <a:t>Kumar</a:t>
            </a:r>
            <a:r>
              <a:rPr lang="en-GB" sz="2000" dirty="0">
                <a:latin typeface="Times New Roman" pitchFamily="18" charset="0"/>
                <a:cs typeface="Times New Roman" pitchFamily="18" charset="0"/>
              </a:rPr>
              <a:t>, S., &amp; Phrommathed, P. (2005). </a:t>
            </a:r>
            <a:r>
              <a:rPr lang="en-GB" sz="2000" i="1" dirty="0">
                <a:latin typeface="Times New Roman" pitchFamily="18" charset="0"/>
                <a:cs typeface="Times New Roman" pitchFamily="18" charset="0"/>
              </a:rPr>
              <a:t>Research methodology</a:t>
            </a:r>
            <a:r>
              <a:rPr lang="en-GB" sz="2000" dirty="0">
                <a:latin typeface="Times New Roman" pitchFamily="18" charset="0"/>
                <a:cs typeface="Times New Roman" pitchFamily="18" charset="0"/>
              </a:rPr>
              <a:t>(pp. 43-50). Springer US</a:t>
            </a:r>
            <a:r>
              <a:rPr lang="en-GB" sz="2000" dirty="0" smtClean="0">
                <a:latin typeface="Times New Roman" pitchFamily="18" charset="0"/>
                <a:cs typeface="Times New Roman" pitchFamily="18" charset="0"/>
              </a:rPr>
              <a:t>.</a:t>
            </a:r>
          </a:p>
        </p:txBody>
      </p:sp>
      <p:sp>
        <p:nvSpPr>
          <p:cNvPr id="3" name="Title 2"/>
          <p:cNvSpPr>
            <a:spLocks noGrp="1"/>
          </p:cNvSpPr>
          <p:nvPr>
            <p:ph type="title"/>
          </p:nvPr>
        </p:nvSpPr>
        <p:spPr/>
        <p:txBody>
          <a:bodyPr/>
          <a:lstStyle/>
          <a:p>
            <a:pPr algn="ctr"/>
            <a:r>
              <a:rPr lang="en-US" dirty="0" smtClean="0">
                <a:latin typeface="Times New Roman" pitchFamily="18" charset="0"/>
                <a:cs typeface="Times New Roman" pitchFamily="18" charset="0"/>
              </a:rPr>
              <a:t>References.</a:t>
            </a: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val="4205793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416</TotalTime>
  <Words>3572</Words>
  <Application>Microsoft Office PowerPoint</Application>
  <PresentationFormat>On-screen Show (4:3)</PresentationFormat>
  <Paragraphs>139</Paragraphs>
  <Slides>16</Slides>
  <Notes>15</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Concourse</vt:lpstr>
      <vt:lpstr>Importance Of Research In A Business</vt:lpstr>
      <vt:lpstr>Importance Of Research Within An Organization.</vt:lpstr>
      <vt:lpstr>Importance Of Research Within An Organization.</vt:lpstr>
      <vt:lpstr>Importance Of Research Within An Organization.</vt:lpstr>
      <vt:lpstr>Importance Of Research Within An Organization.</vt:lpstr>
      <vt:lpstr>Example of A Business Research.</vt:lpstr>
      <vt:lpstr>Selection Of A Research Topic</vt:lpstr>
      <vt:lpstr>Statement Of A Research Problem</vt:lpstr>
      <vt:lpstr>Literature Survey And Reference Collection</vt:lpstr>
      <vt:lpstr>Assessment Of Current Status Of The Topic Chosen</vt:lpstr>
      <vt:lpstr>Formulation Of Hypotheses</vt:lpstr>
      <vt:lpstr>Selection of Research Design</vt:lpstr>
      <vt:lpstr> Actual Research </vt:lpstr>
      <vt:lpstr> Data Analysis &amp;Interpretation Of Result </vt:lpstr>
      <vt:lpstr> Report Writing </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Importance of research in a business</dc:title>
  <dc:creator>ZACK</dc:creator>
  <cp:lastModifiedBy>ZACK</cp:lastModifiedBy>
  <cp:revision>47</cp:revision>
  <dcterms:created xsi:type="dcterms:W3CDTF">2018-05-09T04:54:18Z</dcterms:created>
  <dcterms:modified xsi:type="dcterms:W3CDTF">2018-05-09T15:03:03Z</dcterms:modified>
</cp:coreProperties>
</file>